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341" r:id="rId5"/>
    <p:sldId id="260" r:id="rId6"/>
    <p:sldId id="343" r:id="rId7"/>
    <p:sldId id="344" r:id="rId8"/>
    <p:sldId id="263" r:id="rId9"/>
    <p:sldId id="264" r:id="rId10"/>
    <p:sldId id="265" r:id="rId11"/>
    <p:sldId id="266" r:id="rId12"/>
    <p:sldId id="268" r:id="rId13"/>
    <p:sldId id="269" r:id="rId14"/>
    <p:sldId id="270" r:id="rId15"/>
    <p:sldId id="271" r:id="rId16"/>
    <p:sldId id="338" r:id="rId17"/>
    <p:sldId id="339" r:id="rId18"/>
    <p:sldId id="275" r:id="rId19"/>
    <p:sldId id="276" r:id="rId20"/>
    <p:sldId id="277" r:id="rId21"/>
    <p:sldId id="278" r:id="rId22"/>
    <p:sldId id="279" r:id="rId23"/>
    <p:sldId id="281" r:id="rId24"/>
    <p:sldId id="282" r:id="rId25"/>
    <p:sldId id="283" r:id="rId26"/>
    <p:sldId id="284" r:id="rId27"/>
    <p:sldId id="285" r:id="rId28"/>
    <p:sldId id="288" r:id="rId29"/>
    <p:sldId id="333" r:id="rId30"/>
    <p:sldId id="289" r:id="rId31"/>
    <p:sldId id="334" r:id="rId32"/>
    <p:sldId id="291" r:id="rId33"/>
    <p:sldId id="292" r:id="rId34"/>
    <p:sldId id="335" r:id="rId35"/>
    <p:sldId id="293" r:id="rId36"/>
    <p:sldId id="294" r:id="rId37"/>
    <p:sldId id="295" r:id="rId38"/>
    <p:sldId id="340" r:id="rId39"/>
    <p:sldId id="296" r:id="rId40"/>
    <p:sldId id="297" r:id="rId41"/>
    <p:sldId id="298" r:id="rId42"/>
    <p:sldId id="299" r:id="rId43"/>
    <p:sldId id="300" r:id="rId44"/>
    <p:sldId id="336" r:id="rId45"/>
    <p:sldId id="301" r:id="rId46"/>
    <p:sldId id="302" r:id="rId47"/>
    <p:sldId id="337" r:id="rId48"/>
    <p:sldId id="303" r:id="rId49"/>
    <p:sldId id="306" r:id="rId50"/>
    <p:sldId id="307" r:id="rId51"/>
    <p:sldId id="329" r:id="rId52"/>
    <p:sldId id="330" r:id="rId53"/>
    <p:sldId id="331" r:id="rId54"/>
    <p:sldId id="332" r:id="rId5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userDrawn="1">
          <p15:clr>
            <a:srgbClr val="A4A3A4"/>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47A"/>
    <a:srgbClr val="6E6E6E"/>
    <a:srgbClr val="80D0C7"/>
    <a:srgbClr val="F7F7F7"/>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8295" autoAdjust="0"/>
  </p:normalViewPr>
  <p:slideViewPr>
    <p:cSldViewPr>
      <p:cViewPr varScale="1">
        <p:scale>
          <a:sx n="119" d="100"/>
          <a:sy n="119" d="100"/>
        </p:scale>
        <p:origin x="394" y="67"/>
      </p:cViewPr>
      <p:guideLst>
        <p:guide/>
        <p:guide orient="horz" pos="32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2-06-25T13:31:41.357"/>
    </inkml:context>
    <inkml:brush xml:id="br0">
      <inkml:brushProperty name="width" value="0.05292" units="cm"/>
      <inkml:brushProperty name="height" value="0.05292" units="cm"/>
      <inkml:brushProperty name="color" value="#FF0000"/>
    </inkml:brush>
  </inkml:definitions>
  <inkml:trace contextRef="#ctx0" brushRef="#br0">7395 10821 0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228D0AC-9580-4839-A5E2-A49CC9851427}" type="datetimeFigureOut">
              <a:rPr lang="en-US" smtClean="0"/>
              <a:t>6/29/2022</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B94937A-5BFA-40AF-9F53-D5091475B076}" type="slidenum">
              <a:rPr lang="en-US" smtClean="0"/>
              <a:t>‹#›</a:t>
            </a:fld>
            <a:endParaRPr lang="en-US"/>
          </a:p>
        </p:txBody>
      </p:sp>
    </p:spTree>
    <p:extLst>
      <p:ext uri="{BB962C8B-B14F-4D97-AF65-F5344CB8AC3E}">
        <p14:creationId xmlns:p14="http://schemas.microsoft.com/office/powerpoint/2010/main" val="389912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During</a:t>
            </a:r>
            <a:r>
              <a:rPr lang="fr-FR" dirty="0"/>
              <a:t> the </a:t>
            </a:r>
            <a:r>
              <a:rPr lang="fr-FR" dirty="0" err="1"/>
              <a:t>presentation</a:t>
            </a:r>
            <a:r>
              <a:rPr lang="fr-FR" dirty="0"/>
              <a:t> of </a:t>
            </a:r>
            <a:r>
              <a:rPr lang="fr-FR" dirty="0" err="1"/>
              <a:t>our</a:t>
            </a:r>
            <a:r>
              <a:rPr lang="fr-FR" dirty="0"/>
              <a:t> </a:t>
            </a:r>
            <a:r>
              <a:rPr lang="fr-FR" dirty="0" err="1"/>
              <a:t>work</a:t>
            </a:r>
            <a:r>
              <a:rPr lang="fr-FR" dirty="0"/>
              <a:t> </a:t>
            </a:r>
            <a:r>
              <a:rPr lang="fr-FR" dirty="0" err="1"/>
              <a:t>we</a:t>
            </a:r>
            <a:r>
              <a:rPr lang="fr-FR" dirty="0"/>
              <a:t> </a:t>
            </a:r>
            <a:r>
              <a:rPr lang="fr-FR" dirty="0" err="1"/>
              <a:t>will</a:t>
            </a:r>
            <a:r>
              <a:rPr lang="fr-FR" dirty="0"/>
              <a:t> follow </a:t>
            </a:r>
            <a:r>
              <a:rPr lang="fr-FR" dirty="0" err="1"/>
              <a:t>this</a:t>
            </a:r>
            <a:r>
              <a:rPr lang="fr-FR" dirty="0"/>
              <a:t> plan, </a:t>
            </a:r>
            <a:r>
              <a:rPr lang="fr-FR" dirty="0" err="1"/>
              <a:t>we</a:t>
            </a:r>
            <a:r>
              <a:rPr lang="fr-FR" dirty="0"/>
              <a:t> </a:t>
            </a:r>
            <a:r>
              <a:rPr lang="fr-FR" dirty="0" err="1"/>
              <a:t>begin</a:t>
            </a:r>
            <a:r>
              <a:rPr lang="fr-FR" dirty="0"/>
              <a:t> </a:t>
            </a:r>
            <a:r>
              <a:rPr lang="fr-FR" dirty="0" err="1"/>
              <a:t>with</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2</a:t>
            </a:fld>
            <a:endParaRPr lang="en-US"/>
          </a:p>
        </p:txBody>
      </p:sp>
    </p:spTree>
    <p:extLst>
      <p:ext uri="{BB962C8B-B14F-4D97-AF65-F5344CB8AC3E}">
        <p14:creationId xmlns:p14="http://schemas.microsoft.com/office/powerpoint/2010/main" val="927529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5"/>
                </a:solidFill>
                <a:effectLst/>
                <a:latin typeface="Segoe UI Historic" panose="020B0502040204020203" pitchFamily="34" charset="0"/>
              </a:rPr>
              <a:t>Our methodology </a:t>
            </a:r>
            <a:r>
              <a:rPr lang="en-US" b="0" i="0" dirty="0" err="1">
                <a:solidFill>
                  <a:srgbClr val="050505"/>
                </a:solidFill>
                <a:effectLst/>
                <a:latin typeface="Segoe UI Historic" panose="020B0502040204020203" pitchFamily="34" charset="0"/>
              </a:rPr>
              <a:t>adobted</a:t>
            </a:r>
            <a:r>
              <a:rPr lang="en-US" b="0" i="0" dirty="0">
                <a:solidFill>
                  <a:srgbClr val="050505"/>
                </a:solidFill>
                <a:effectLst/>
                <a:latin typeface="Segoe UI Historic" panose="020B0502040204020203" pitchFamily="34" charset="0"/>
              </a:rPr>
              <a:t> is Scrum which is </a:t>
            </a:r>
            <a:r>
              <a:rPr lang="en-US" b="0" i="0" dirty="0" err="1">
                <a:solidFill>
                  <a:srgbClr val="050505"/>
                </a:solidFill>
                <a:effectLst/>
                <a:latin typeface="Segoe UI Historic" panose="020B0502040204020203" pitchFamily="34" charset="0"/>
              </a:rPr>
              <a:t>is</a:t>
            </a:r>
            <a:r>
              <a:rPr lang="en-US" b="0" i="0" dirty="0">
                <a:solidFill>
                  <a:srgbClr val="050505"/>
                </a:solidFill>
                <a:effectLst/>
                <a:latin typeface="Segoe UI Historic" panose="020B0502040204020203" pitchFamily="34" charset="0"/>
              </a:rPr>
              <a:t> an agile development methodology used in the development of Software based on an iterative and incremental processes</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13</a:t>
            </a:fld>
            <a:endParaRPr lang="en-US"/>
          </a:p>
        </p:txBody>
      </p:sp>
    </p:spTree>
    <p:extLst>
      <p:ext uri="{BB962C8B-B14F-4D97-AF65-F5344CB8AC3E}">
        <p14:creationId xmlns:p14="http://schemas.microsoft.com/office/powerpoint/2010/main" val="3821573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5"/>
                </a:solidFill>
                <a:effectLst/>
                <a:latin typeface="Segoe UI Historic" panose="020B0502040204020203" pitchFamily="34" charset="0"/>
              </a:rPr>
              <a:t>The scrum team of our project consists of a product owner and scrum master who is </a:t>
            </a:r>
            <a:r>
              <a:rPr lang="en-US" b="0" i="0" dirty="0" err="1">
                <a:solidFill>
                  <a:srgbClr val="050505"/>
                </a:solidFill>
                <a:effectLst/>
                <a:latin typeface="Segoe UI Historic" panose="020B0502040204020203" pitchFamily="34" charset="0"/>
              </a:rPr>
              <a:t>kais</a:t>
            </a:r>
            <a:r>
              <a:rPr lang="en-US" b="0" i="0" dirty="0">
                <a:solidFill>
                  <a:srgbClr val="050505"/>
                </a:solidFill>
                <a:effectLst/>
                <a:latin typeface="Segoe UI Historic" panose="020B0502040204020203" pitchFamily="34" charset="0"/>
              </a:rPr>
              <a:t> </a:t>
            </a:r>
            <a:r>
              <a:rPr lang="en-US" b="0" i="0" dirty="0" err="1">
                <a:solidFill>
                  <a:srgbClr val="050505"/>
                </a:solidFill>
                <a:effectLst/>
                <a:latin typeface="Segoe UI Historic" panose="020B0502040204020203" pitchFamily="34" charset="0"/>
              </a:rPr>
              <a:t>chaieb</a:t>
            </a:r>
            <a:r>
              <a:rPr lang="en-US" b="0" i="0" dirty="0">
                <a:solidFill>
                  <a:srgbClr val="050505"/>
                </a:solidFill>
                <a:effectLst/>
                <a:latin typeface="Segoe UI Historic" panose="020B0502040204020203" pitchFamily="34" charset="0"/>
              </a:rPr>
              <a:t> and a scrum team consist of me and my partner </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14</a:t>
            </a:fld>
            <a:endParaRPr lang="en-US"/>
          </a:p>
        </p:txBody>
      </p:sp>
    </p:spTree>
    <p:extLst>
      <p:ext uri="{BB962C8B-B14F-4D97-AF65-F5344CB8AC3E}">
        <p14:creationId xmlns:p14="http://schemas.microsoft.com/office/powerpoint/2010/main" val="2880454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We</a:t>
            </a:r>
            <a:r>
              <a:rPr lang="fr-FR" dirty="0"/>
              <a:t> move to the release 1 </a:t>
            </a:r>
            <a:r>
              <a:rPr lang="fr-FR" dirty="0" err="1"/>
              <a:t>entiteled</a:t>
            </a:r>
            <a:r>
              <a:rPr lang="fr-FR" dirty="0"/>
              <a:t> user mangement </a:t>
            </a:r>
            <a:r>
              <a:rPr lang="fr-FR" dirty="0" err="1"/>
              <a:t>wich</a:t>
            </a:r>
            <a:r>
              <a:rPr lang="fr-FR" dirty="0"/>
              <a:t> </a:t>
            </a:r>
            <a:r>
              <a:rPr lang="fr-FR" dirty="0" err="1"/>
              <a:t>contain</a:t>
            </a:r>
            <a:r>
              <a:rPr lang="fr-FR" dirty="0"/>
              <a:t> </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26</a:t>
            </a:fld>
            <a:endParaRPr lang="en-US"/>
          </a:p>
        </p:txBody>
      </p:sp>
    </p:spTree>
    <p:extLst>
      <p:ext uri="{BB962C8B-B14F-4D97-AF65-F5344CB8AC3E}">
        <p14:creationId xmlns:p14="http://schemas.microsoft.com/office/powerpoint/2010/main" val="1095703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first sprint </a:t>
            </a:r>
            <a:r>
              <a:rPr lang="fr-FR" dirty="0" err="1"/>
              <a:t>backlog</a:t>
            </a:r>
            <a:r>
              <a:rPr lang="fr-FR" dirty="0"/>
              <a:t> </a:t>
            </a:r>
            <a:r>
              <a:rPr lang="fr-FR" dirty="0" err="1"/>
              <a:t>envolves</a:t>
            </a:r>
            <a:r>
              <a:rPr lang="fr-FR" dirty="0"/>
              <a:t> as </a:t>
            </a:r>
            <a:r>
              <a:rPr lang="fr-FR" dirty="0" err="1"/>
              <a:t>features</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27</a:t>
            </a:fld>
            <a:endParaRPr lang="en-US"/>
          </a:p>
        </p:txBody>
      </p:sp>
    </p:spTree>
    <p:extLst>
      <p:ext uri="{BB962C8B-B14F-4D97-AF65-F5344CB8AC3E}">
        <p14:creationId xmlns:p14="http://schemas.microsoft.com/office/powerpoint/2010/main" val="2039081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Here</a:t>
            </a:r>
            <a:r>
              <a:rPr lang="fr-FR" dirty="0"/>
              <a:t> </a:t>
            </a:r>
            <a:r>
              <a:rPr lang="fr-FR" dirty="0" err="1"/>
              <a:t>is</a:t>
            </a:r>
            <a:r>
              <a:rPr lang="fr-FR" dirty="0"/>
              <a:t> the </a:t>
            </a:r>
            <a:r>
              <a:rPr lang="fr-FR" dirty="0" err="1"/>
              <a:t>refinement</a:t>
            </a:r>
            <a:r>
              <a:rPr lang="fr-FR" dirty="0"/>
              <a:t> of </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28</a:t>
            </a:fld>
            <a:endParaRPr lang="en-US"/>
          </a:p>
        </p:txBody>
      </p:sp>
    </p:spTree>
    <p:extLst>
      <p:ext uri="{BB962C8B-B14F-4D97-AF65-F5344CB8AC3E}">
        <p14:creationId xmlns:p14="http://schemas.microsoft.com/office/powerpoint/2010/main" val="1689923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Passing to the conception part </a:t>
            </a:r>
            <a:r>
              <a:rPr lang="fr-FR" dirty="0" err="1"/>
              <a:t>we</a:t>
            </a:r>
            <a:r>
              <a:rPr lang="fr-FR" dirty="0"/>
              <a:t> have the class </a:t>
            </a:r>
            <a:r>
              <a:rPr lang="fr-FR" dirty="0" err="1"/>
              <a:t>diagram</a:t>
            </a:r>
            <a:r>
              <a:rPr lang="fr-FR" dirty="0"/>
              <a:t> of the first sprint </a:t>
            </a:r>
            <a:r>
              <a:rPr lang="fr-FR" dirty="0" err="1"/>
              <a:t>which</a:t>
            </a:r>
            <a:r>
              <a:rPr lang="fr-FR" dirty="0"/>
              <a:t> </a:t>
            </a:r>
            <a:r>
              <a:rPr lang="fr-FR" dirty="0" err="1"/>
              <a:t>contain</a:t>
            </a:r>
            <a:r>
              <a:rPr lang="fr-FR" dirty="0"/>
              <a:t> four classes</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32</a:t>
            </a:fld>
            <a:endParaRPr lang="en-US"/>
          </a:p>
        </p:txBody>
      </p:sp>
    </p:spTree>
    <p:extLst>
      <p:ext uri="{BB962C8B-B14F-4D97-AF65-F5344CB8AC3E}">
        <p14:creationId xmlns:p14="http://schemas.microsoft.com/office/powerpoint/2010/main" val="213259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And </a:t>
            </a:r>
            <a:r>
              <a:rPr lang="fr-FR" dirty="0" err="1"/>
              <a:t>those</a:t>
            </a:r>
            <a:r>
              <a:rPr lang="fr-FR" dirty="0"/>
              <a:t> are </a:t>
            </a:r>
            <a:r>
              <a:rPr lang="fr-FR" dirty="0" err="1"/>
              <a:t>some</a:t>
            </a:r>
            <a:r>
              <a:rPr lang="fr-FR" dirty="0"/>
              <a:t> interfaces of the </a:t>
            </a:r>
            <a:r>
              <a:rPr lang="fr-FR" dirty="0" err="1"/>
              <a:t>project</a:t>
            </a:r>
            <a:r>
              <a:rPr lang="fr-FR" dirty="0"/>
              <a:t> for </a:t>
            </a:r>
            <a:r>
              <a:rPr lang="fr-FR" dirty="0" err="1"/>
              <a:t>example</a:t>
            </a:r>
            <a:r>
              <a:rPr lang="fr-FR" dirty="0"/>
              <a:t> </a:t>
            </a:r>
            <a:r>
              <a:rPr lang="fr-FR" dirty="0" err="1"/>
              <a:t>sign</a:t>
            </a:r>
            <a:r>
              <a:rPr lang="fr-FR" dirty="0"/>
              <a:t>-up</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35</a:t>
            </a:fld>
            <a:endParaRPr lang="en-US"/>
          </a:p>
        </p:txBody>
      </p:sp>
    </p:spTree>
    <p:extLst>
      <p:ext uri="{BB962C8B-B14F-4D97-AF65-F5344CB8AC3E}">
        <p14:creationId xmlns:p14="http://schemas.microsoft.com/office/powerpoint/2010/main" val="64825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introducion</a:t>
            </a:r>
            <a:r>
              <a:rPr lang="fr-FR" dirty="0"/>
              <a:t> </a:t>
            </a:r>
            <a:r>
              <a:rPr lang="fr-FR" dirty="0" err="1"/>
              <a:t>is</a:t>
            </a:r>
            <a:r>
              <a:rPr lang="fr-FR" dirty="0"/>
              <a:t> </a:t>
            </a:r>
            <a:r>
              <a:rPr lang="fr-FR" dirty="0" err="1"/>
              <a:t>divided</a:t>
            </a:r>
            <a:r>
              <a:rPr lang="fr-FR" dirty="0"/>
              <a:t> </a:t>
            </a:r>
            <a:r>
              <a:rPr lang="fr-FR" dirty="0" err="1"/>
              <a:t>into</a:t>
            </a:r>
            <a:r>
              <a:rPr lang="fr-FR" dirty="0"/>
              <a:t> </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3</a:t>
            </a:fld>
            <a:endParaRPr lang="en-US"/>
          </a:p>
        </p:txBody>
      </p:sp>
    </p:spTree>
    <p:extLst>
      <p:ext uri="{BB962C8B-B14F-4D97-AF65-F5344CB8AC3E}">
        <p14:creationId xmlns:p14="http://schemas.microsoft.com/office/powerpoint/2010/main" val="267138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For the motivation </a:t>
            </a:r>
            <a:r>
              <a:rPr lang="fr-FR" dirty="0" err="1"/>
              <a:t>we</a:t>
            </a:r>
            <a:r>
              <a:rPr lang="fr-FR" dirty="0"/>
              <a:t> notes </a:t>
            </a:r>
            <a:r>
              <a:rPr lang="fr-FR" dirty="0" err="1"/>
              <a:t>that</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5</a:t>
            </a:fld>
            <a:endParaRPr lang="en-US"/>
          </a:p>
        </p:txBody>
      </p:sp>
    </p:spTree>
    <p:extLst>
      <p:ext uri="{BB962C8B-B14F-4D97-AF65-F5344CB8AC3E}">
        <p14:creationId xmlns:p14="http://schemas.microsoft.com/office/powerpoint/2010/main" val="298280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For the seller</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6</a:t>
            </a:fld>
            <a:endParaRPr lang="en-US"/>
          </a:p>
        </p:txBody>
      </p:sp>
    </p:spTree>
    <p:extLst>
      <p:ext uri="{BB962C8B-B14F-4D97-AF65-F5344CB8AC3E}">
        <p14:creationId xmlns:p14="http://schemas.microsoft.com/office/powerpoint/2010/main" val="288074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Our goals are</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7</a:t>
            </a:fld>
            <a:endParaRPr lang="en-US"/>
          </a:p>
        </p:txBody>
      </p:sp>
    </p:spTree>
    <p:extLst>
      <p:ext uri="{BB962C8B-B14F-4D97-AF65-F5344CB8AC3E}">
        <p14:creationId xmlns:p14="http://schemas.microsoft.com/office/powerpoint/2010/main" val="73370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And </a:t>
            </a:r>
            <a:r>
              <a:rPr lang="fr-FR" dirty="0" err="1"/>
              <a:t>thos</a:t>
            </a:r>
            <a:r>
              <a:rPr lang="fr-FR" dirty="0"/>
              <a:t> are </a:t>
            </a:r>
            <a:r>
              <a:rPr lang="fr-FR" dirty="0" err="1"/>
              <a:t>some</a:t>
            </a:r>
            <a:r>
              <a:rPr lang="fr-FR" dirty="0"/>
              <a:t> </a:t>
            </a:r>
            <a:r>
              <a:rPr lang="fr-FR" dirty="0" err="1"/>
              <a:t>related</a:t>
            </a:r>
            <a:r>
              <a:rPr lang="fr-FR" dirty="0"/>
              <a:t> </a:t>
            </a:r>
            <a:r>
              <a:rPr lang="fr-FR" dirty="0" err="1"/>
              <a:t>works</a:t>
            </a:r>
            <a:r>
              <a:rPr lang="fr-FR" dirty="0"/>
              <a:t> </a:t>
            </a:r>
            <a:r>
              <a:rPr lang="fr-FR" dirty="0" err="1"/>
              <a:t>such</a:t>
            </a:r>
            <a:r>
              <a:rPr lang="fr-FR" dirty="0"/>
              <a:t> as</a:t>
            </a:r>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8</a:t>
            </a:fld>
            <a:endParaRPr lang="en-US"/>
          </a:p>
        </p:txBody>
      </p:sp>
    </p:spTree>
    <p:extLst>
      <p:ext uri="{BB962C8B-B14F-4D97-AF65-F5344CB8AC3E}">
        <p14:creationId xmlns:p14="http://schemas.microsoft.com/office/powerpoint/2010/main" val="364284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 classified ads website that provide to their users the ability to search for offers or requests in many categories. </a:t>
            </a:r>
            <a:r>
              <a:rPr lang="en-US" dirty="0" err="1"/>
              <a:t>Affare</a:t>
            </a:r>
            <a:r>
              <a:rPr lang="en-US" dirty="0"/>
              <a:t> provide to the registered users the ability to communicate between each other’s. </a:t>
            </a:r>
          </a:p>
        </p:txBody>
      </p:sp>
      <p:sp>
        <p:nvSpPr>
          <p:cNvPr id="4" name="Slide Number Placeholder 3"/>
          <p:cNvSpPr>
            <a:spLocks noGrp="1"/>
          </p:cNvSpPr>
          <p:nvPr>
            <p:ph type="sldNum" sz="quarter" idx="5"/>
          </p:nvPr>
        </p:nvSpPr>
        <p:spPr/>
        <p:txBody>
          <a:bodyPr/>
          <a:lstStyle/>
          <a:p>
            <a:fld id="{9B94937A-5BFA-40AF-9F53-D5091475B076}" type="slidenum">
              <a:rPr lang="en-US" smtClean="0"/>
              <a:t>9</a:t>
            </a:fld>
            <a:endParaRPr lang="en-US"/>
          </a:p>
        </p:txBody>
      </p:sp>
    </p:spTree>
    <p:extLst>
      <p:ext uri="{BB962C8B-B14F-4D97-AF65-F5344CB8AC3E}">
        <p14:creationId xmlns:p14="http://schemas.microsoft.com/office/powerpoint/2010/main" val="3172054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spcBef>
                <a:spcPts val="100"/>
              </a:spcBef>
            </a:pPr>
            <a:r>
              <a:rPr lang="en-US" sz="1200" dirty="0"/>
              <a:t>-Classified ads website that give for their users the power to post their products for sale or to buy others. Users in cava.tn can interreact via messages to carry out transactions.</a:t>
            </a:r>
            <a:endParaRPr lang="en-US" sz="1200" dirty="0">
              <a:latin typeface="Arial"/>
              <a:cs typeface="Arial"/>
            </a:endParaRPr>
          </a:p>
          <a:p>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10</a:t>
            </a:fld>
            <a:endParaRPr lang="en-US"/>
          </a:p>
        </p:txBody>
      </p:sp>
    </p:spTree>
    <p:extLst>
      <p:ext uri="{BB962C8B-B14F-4D97-AF65-F5344CB8AC3E}">
        <p14:creationId xmlns:p14="http://schemas.microsoft.com/office/powerpoint/2010/main" val="2662135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leader of the Tunisian classified ads websites, </a:t>
            </a:r>
            <a:r>
              <a:rPr lang="en-US" sz="1200" dirty="0" err="1"/>
              <a:t>Tayara</a:t>
            </a:r>
            <a:r>
              <a:rPr lang="en-US" sz="1200" dirty="0"/>
              <a:t> provide to their users the ability to post ads in almost all the categories with adding more details about the products, And the ability to communicate between the buyer and the seller via messages.</a:t>
            </a:r>
            <a:endParaRPr lang="en-US" dirty="0">
              <a:cs typeface="Arial"/>
            </a:endParaRPr>
          </a:p>
          <a:p>
            <a:endParaRPr lang="en-US" dirty="0"/>
          </a:p>
        </p:txBody>
      </p:sp>
      <p:sp>
        <p:nvSpPr>
          <p:cNvPr id="4" name="Slide Number Placeholder 3"/>
          <p:cNvSpPr>
            <a:spLocks noGrp="1"/>
          </p:cNvSpPr>
          <p:nvPr>
            <p:ph type="sldNum" sz="quarter" idx="5"/>
          </p:nvPr>
        </p:nvSpPr>
        <p:spPr/>
        <p:txBody>
          <a:bodyPr/>
          <a:lstStyle/>
          <a:p>
            <a:fld id="{9B94937A-5BFA-40AF-9F53-D5091475B076}" type="slidenum">
              <a:rPr lang="en-US" smtClean="0"/>
              <a:t>11</a:t>
            </a:fld>
            <a:endParaRPr lang="en-US"/>
          </a:p>
        </p:txBody>
      </p:sp>
    </p:spTree>
    <p:extLst>
      <p:ext uri="{BB962C8B-B14F-4D97-AF65-F5344CB8AC3E}">
        <p14:creationId xmlns:p14="http://schemas.microsoft.com/office/powerpoint/2010/main" val="160600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6" name="bg object 16"/>
          <p:cNvSpPr/>
          <p:nvPr/>
        </p:nvSpPr>
        <p:spPr>
          <a:xfrm>
            <a:off x="0" y="0"/>
            <a:ext cx="9144000" cy="5065395"/>
          </a:xfrm>
          <a:custGeom>
            <a:avLst/>
            <a:gdLst/>
            <a:ahLst/>
            <a:cxnLst/>
            <a:rect l="l" t="t" r="r" b="b"/>
            <a:pathLst>
              <a:path w="9144000" h="5065395">
                <a:moveTo>
                  <a:pt x="0" y="5064964"/>
                </a:moveTo>
                <a:lnTo>
                  <a:pt x="9143981" y="5064964"/>
                </a:lnTo>
                <a:lnTo>
                  <a:pt x="9143981" y="0"/>
                </a:lnTo>
                <a:lnTo>
                  <a:pt x="0" y="0"/>
                </a:lnTo>
                <a:lnTo>
                  <a:pt x="0" y="5064964"/>
                </a:lnTo>
                <a:close/>
              </a:path>
            </a:pathLst>
          </a:custGeom>
          <a:solidFill>
            <a:srgbClr val="F2F2F2"/>
          </a:solidFill>
        </p:spPr>
        <p:txBody>
          <a:bodyPr wrap="square" lIns="0" tIns="0" rIns="0" bIns="0" rtlCol="0"/>
          <a:lstStyle/>
          <a:p>
            <a:endParaRPr/>
          </a:p>
        </p:txBody>
      </p:sp>
      <p:sp>
        <p:nvSpPr>
          <p:cNvPr id="17" name="bg object 17"/>
          <p:cNvSpPr/>
          <p:nvPr/>
        </p:nvSpPr>
        <p:spPr>
          <a:xfrm>
            <a:off x="3028018" y="0"/>
            <a:ext cx="3096895" cy="45720"/>
          </a:xfrm>
          <a:custGeom>
            <a:avLst/>
            <a:gdLst/>
            <a:ahLst/>
            <a:cxnLst/>
            <a:rect l="l" t="t" r="r" b="b"/>
            <a:pathLst>
              <a:path w="3096895" h="45720">
                <a:moveTo>
                  <a:pt x="3096343" y="45718"/>
                </a:moveTo>
                <a:lnTo>
                  <a:pt x="0" y="45718"/>
                </a:lnTo>
                <a:lnTo>
                  <a:pt x="0" y="0"/>
                </a:lnTo>
                <a:lnTo>
                  <a:pt x="3096343" y="0"/>
                </a:lnTo>
                <a:lnTo>
                  <a:pt x="3096343" y="45718"/>
                </a:lnTo>
                <a:close/>
              </a:path>
            </a:pathLst>
          </a:custGeom>
          <a:solidFill>
            <a:srgbClr val="EF4949"/>
          </a:solidFill>
        </p:spPr>
        <p:txBody>
          <a:bodyPr wrap="square" lIns="0" tIns="0" rIns="0" bIns="0" rtlCol="0"/>
          <a:lstStyle/>
          <a:p>
            <a:endParaRPr/>
          </a:p>
        </p:txBody>
      </p:sp>
      <p:sp>
        <p:nvSpPr>
          <p:cNvPr id="18" name="bg object 18"/>
          <p:cNvSpPr/>
          <p:nvPr/>
        </p:nvSpPr>
        <p:spPr>
          <a:xfrm>
            <a:off x="0" y="5064964"/>
            <a:ext cx="9144000" cy="78740"/>
          </a:xfrm>
          <a:custGeom>
            <a:avLst/>
            <a:gdLst/>
            <a:ahLst/>
            <a:cxnLst/>
            <a:rect l="l" t="t" r="r" b="b"/>
            <a:pathLst>
              <a:path w="9144000" h="78739">
                <a:moveTo>
                  <a:pt x="0" y="0"/>
                </a:moveTo>
                <a:lnTo>
                  <a:pt x="9143981" y="0"/>
                </a:lnTo>
                <a:lnTo>
                  <a:pt x="9143981" y="78524"/>
                </a:lnTo>
                <a:lnTo>
                  <a:pt x="0" y="78524"/>
                </a:lnTo>
                <a:lnTo>
                  <a:pt x="0" y="0"/>
                </a:lnTo>
                <a:close/>
              </a:path>
            </a:pathLst>
          </a:custGeom>
          <a:solidFill>
            <a:srgbClr val="EF4949"/>
          </a:solidFill>
        </p:spPr>
        <p:txBody>
          <a:bodyPr wrap="square" lIns="0" tIns="0" rIns="0" bIns="0" rtlCol="0"/>
          <a:lstStyle/>
          <a:p>
            <a:endParaRPr/>
          </a:p>
        </p:txBody>
      </p:sp>
      <p:sp>
        <p:nvSpPr>
          <p:cNvPr id="2" name="Holder 2"/>
          <p:cNvSpPr>
            <a:spLocks noGrp="1"/>
          </p:cNvSpPr>
          <p:nvPr>
            <p:ph type="ctrTitle"/>
          </p:nvPr>
        </p:nvSpPr>
        <p:spPr>
          <a:xfrm>
            <a:off x="747723" y="2266439"/>
            <a:ext cx="7648553" cy="57403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6/29/2022</a:t>
            </a:fld>
            <a:endParaRPr lang="en-US"/>
          </a:p>
        </p:txBody>
      </p:sp>
      <p:sp>
        <p:nvSpPr>
          <p:cNvPr id="6" name="Holder 6"/>
          <p:cNvSpPr>
            <a:spLocks noGrp="1"/>
          </p:cNvSpPr>
          <p:nvPr>
            <p:ph type="sldNum" sz="quarter" idx="7"/>
          </p:nvPr>
        </p:nvSpPr>
        <p:spPr/>
        <p:txBody>
          <a:bodyPr lIns="0" tIns="0" rIns="0" bIns="0"/>
          <a:lstStyle>
            <a:lvl1pPr>
              <a:defRPr sz="1300" b="0" i="0">
                <a:solidFill>
                  <a:schemeClr val="tx1"/>
                </a:solidFill>
                <a:latin typeface="Arial"/>
                <a:cs typeface="Arial"/>
              </a:defRPr>
            </a:lvl1pPr>
          </a:lstStyle>
          <a:p>
            <a:pPr marL="38100">
              <a:lnSpc>
                <a:spcPts val="1535"/>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g object 16"/>
          <p:cNvSpPr/>
          <p:nvPr/>
        </p:nvSpPr>
        <p:spPr>
          <a:xfrm>
            <a:off x="0" y="5064964"/>
            <a:ext cx="9144000" cy="78740"/>
          </a:xfrm>
          <a:custGeom>
            <a:avLst/>
            <a:gdLst/>
            <a:ahLst/>
            <a:cxnLst/>
            <a:rect l="l" t="t" r="r" b="b"/>
            <a:pathLst>
              <a:path w="9144000" h="78739">
                <a:moveTo>
                  <a:pt x="0" y="0"/>
                </a:moveTo>
                <a:lnTo>
                  <a:pt x="9143981" y="0"/>
                </a:lnTo>
                <a:lnTo>
                  <a:pt x="9143981" y="78524"/>
                </a:lnTo>
                <a:lnTo>
                  <a:pt x="0" y="78524"/>
                </a:lnTo>
                <a:lnTo>
                  <a:pt x="0" y="0"/>
                </a:lnTo>
                <a:close/>
              </a:path>
            </a:pathLst>
          </a:custGeom>
          <a:solidFill>
            <a:srgbClr val="EF494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6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6/29/2022</a:t>
            </a:fld>
            <a:endParaRPr lang="en-US"/>
          </a:p>
        </p:txBody>
      </p:sp>
      <p:sp>
        <p:nvSpPr>
          <p:cNvPr id="6" name="Holder 6"/>
          <p:cNvSpPr>
            <a:spLocks noGrp="1"/>
          </p:cNvSpPr>
          <p:nvPr>
            <p:ph type="sldNum" sz="quarter" idx="7"/>
          </p:nvPr>
        </p:nvSpPr>
        <p:spPr/>
        <p:txBody>
          <a:bodyPr lIns="0" tIns="0" rIns="0" bIns="0"/>
          <a:lstStyle>
            <a:lvl1pPr>
              <a:defRPr sz="1300" b="0" i="0">
                <a:solidFill>
                  <a:schemeClr val="tx1"/>
                </a:solidFill>
                <a:latin typeface="Arial"/>
                <a:cs typeface="Arial"/>
              </a:defRPr>
            </a:lvl1pPr>
          </a:lstStyle>
          <a:p>
            <a:pPr marL="38100">
              <a:lnSpc>
                <a:spcPts val="1535"/>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g object 16"/>
          <p:cNvSpPr/>
          <p:nvPr/>
        </p:nvSpPr>
        <p:spPr>
          <a:xfrm>
            <a:off x="0" y="5064964"/>
            <a:ext cx="9144000" cy="78740"/>
          </a:xfrm>
          <a:custGeom>
            <a:avLst/>
            <a:gdLst/>
            <a:ahLst/>
            <a:cxnLst/>
            <a:rect l="l" t="t" r="r" b="b"/>
            <a:pathLst>
              <a:path w="9144000" h="78739">
                <a:moveTo>
                  <a:pt x="0" y="0"/>
                </a:moveTo>
                <a:lnTo>
                  <a:pt x="9143981" y="0"/>
                </a:lnTo>
                <a:lnTo>
                  <a:pt x="9143981" y="78524"/>
                </a:lnTo>
                <a:lnTo>
                  <a:pt x="0" y="78524"/>
                </a:lnTo>
                <a:lnTo>
                  <a:pt x="0" y="0"/>
                </a:lnTo>
                <a:close/>
              </a:path>
            </a:pathLst>
          </a:custGeom>
          <a:solidFill>
            <a:srgbClr val="EF494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600" b="1" i="0">
                <a:solidFill>
                  <a:schemeClr val="tx1"/>
                </a:solidFill>
                <a:latin typeface="Arial"/>
                <a:cs typeface="Arial"/>
              </a:defRPr>
            </a:lvl1pPr>
          </a:lstStyle>
          <a:p>
            <a:endParaRPr/>
          </a:p>
        </p:txBody>
      </p:sp>
      <p:sp>
        <p:nvSpPr>
          <p:cNvPr id="3" name="Holder 3"/>
          <p:cNvSpPr>
            <a:spLocks noGrp="1"/>
          </p:cNvSpPr>
          <p:nvPr>
            <p:ph sz="half" idx="2"/>
          </p:nvPr>
        </p:nvSpPr>
        <p:spPr>
          <a:xfrm>
            <a:off x="305674" y="844563"/>
            <a:ext cx="3178175" cy="3442970"/>
          </a:xfrm>
          <a:prstGeom prst="rect">
            <a:avLst/>
          </a:prstGeom>
        </p:spPr>
        <p:txBody>
          <a:bodyPr wrap="square" lIns="0" tIns="0" rIns="0" bIns="0">
            <a:spAutoFit/>
          </a:bodyPr>
          <a:lstStyle>
            <a:lvl1pPr>
              <a:defRPr sz="1500" b="0" i="0">
                <a:solidFill>
                  <a:schemeClr val="tx1"/>
                </a:solidFill>
                <a:latin typeface="Arial"/>
                <a:cs typeface="Arial"/>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6/29/2022</a:t>
            </a:fld>
            <a:endParaRPr lang="en-US"/>
          </a:p>
        </p:txBody>
      </p:sp>
      <p:sp>
        <p:nvSpPr>
          <p:cNvPr id="7" name="Holder 7"/>
          <p:cNvSpPr>
            <a:spLocks noGrp="1"/>
          </p:cNvSpPr>
          <p:nvPr>
            <p:ph type="sldNum" sz="quarter" idx="7"/>
          </p:nvPr>
        </p:nvSpPr>
        <p:spPr/>
        <p:txBody>
          <a:bodyPr lIns="0" tIns="0" rIns="0" bIns="0"/>
          <a:lstStyle>
            <a:lvl1pPr>
              <a:defRPr sz="1300" b="0" i="0">
                <a:solidFill>
                  <a:schemeClr val="tx1"/>
                </a:solidFill>
                <a:latin typeface="Arial"/>
                <a:cs typeface="Arial"/>
              </a:defRPr>
            </a:lvl1pPr>
          </a:lstStyle>
          <a:p>
            <a:pPr marL="38100">
              <a:lnSpc>
                <a:spcPts val="1535"/>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6/29/2022</a:t>
            </a:fld>
            <a:endParaRPr lang="en-US"/>
          </a:p>
        </p:txBody>
      </p:sp>
      <p:sp>
        <p:nvSpPr>
          <p:cNvPr id="5" name="Holder 5"/>
          <p:cNvSpPr>
            <a:spLocks noGrp="1"/>
          </p:cNvSpPr>
          <p:nvPr>
            <p:ph type="sldNum" sz="quarter" idx="7"/>
          </p:nvPr>
        </p:nvSpPr>
        <p:spPr/>
        <p:txBody>
          <a:bodyPr lIns="0" tIns="0" rIns="0" bIns="0"/>
          <a:lstStyle>
            <a:lvl1pPr>
              <a:defRPr sz="1300" b="0" i="0">
                <a:solidFill>
                  <a:schemeClr val="tx1"/>
                </a:solidFill>
                <a:latin typeface="Arial"/>
                <a:cs typeface="Arial"/>
              </a:defRPr>
            </a:lvl1pPr>
          </a:lstStyle>
          <a:p>
            <a:pPr marL="38100">
              <a:lnSpc>
                <a:spcPts val="1535"/>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6/29/2022</a:t>
            </a:fld>
            <a:endParaRPr lang="en-US"/>
          </a:p>
        </p:txBody>
      </p:sp>
      <p:sp>
        <p:nvSpPr>
          <p:cNvPr id="4" name="Holder 4"/>
          <p:cNvSpPr>
            <a:spLocks noGrp="1"/>
          </p:cNvSpPr>
          <p:nvPr>
            <p:ph type="sldNum" sz="quarter" idx="7"/>
          </p:nvPr>
        </p:nvSpPr>
        <p:spPr/>
        <p:txBody>
          <a:bodyPr lIns="0" tIns="0" rIns="0" bIns="0"/>
          <a:lstStyle>
            <a:lvl1pPr>
              <a:defRPr sz="1300" b="0" i="0">
                <a:solidFill>
                  <a:schemeClr val="tx1"/>
                </a:solidFill>
                <a:latin typeface="Arial"/>
                <a:cs typeface="Arial"/>
              </a:defRPr>
            </a:lvl1pPr>
          </a:lstStyle>
          <a:p>
            <a:pPr marL="38100">
              <a:lnSpc>
                <a:spcPts val="1535"/>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95801" y="1296372"/>
            <a:ext cx="2100579" cy="670560"/>
          </a:xfrm>
          <a:prstGeom prst="rect">
            <a:avLst/>
          </a:prstGeom>
        </p:spPr>
        <p:txBody>
          <a:bodyPr wrap="square" lIns="0" tIns="0" rIns="0" bIns="0">
            <a:spAutoFit/>
          </a:bodyPr>
          <a:lstStyle>
            <a:lvl1pPr>
              <a:defRPr sz="1600" b="1" i="0">
                <a:solidFill>
                  <a:schemeClr val="tx1"/>
                </a:solidFill>
                <a:latin typeface="Arial"/>
                <a:cs typeface="Arial"/>
              </a:defRPr>
            </a:lvl1pPr>
          </a:lstStyle>
          <a:p>
            <a:endParaRPr/>
          </a:p>
        </p:txBody>
      </p:sp>
      <p:sp>
        <p:nvSpPr>
          <p:cNvPr id="3" name="Holder 3"/>
          <p:cNvSpPr>
            <a:spLocks noGrp="1"/>
          </p:cNvSpPr>
          <p:nvPr>
            <p:ph type="body" idx="1"/>
          </p:nvPr>
        </p:nvSpPr>
        <p:spPr>
          <a:xfrm>
            <a:off x="947735" y="1233484"/>
            <a:ext cx="7253605" cy="29813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6/29/2022</a:t>
            </a:fld>
            <a:endParaRPr lang="en-US"/>
          </a:p>
        </p:txBody>
      </p:sp>
      <p:sp>
        <p:nvSpPr>
          <p:cNvPr id="6" name="Holder 6"/>
          <p:cNvSpPr>
            <a:spLocks noGrp="1"/>
          </p:cNvSpPr>
          <p:nvPr>
            <p:ph type="sldNum" sz="quarter" idx="7"/>
          </p:nvPr>
        </p:nvSpPr>
        <p:spPr>
          <a:xfrm>
            <a:off x="8798054" y="4831901"/>
            <a:ext cx="260350" cy="210185"/>
          </a:xfrm>
          <a:prstGeom prst="rect">
            <a:avLst/>
          </a:prstGeom>
        </p:spPr>
        <p:txBody>
          <a:bodyPr wrap="square" lIns="0" tIns="0" rIns="0" bIns="0">
            <a:spAutoFit/>
          </a:bodyPr>
          <a:lstStyle>
            <a:lvl1pPr>
              <a:defRPr sz="1300" b="0" i="0">
                <a:solidFill>
                  <a:schemeClr val="tx1"/>
                </a:solidFill>
                <a:latin typeface="Arial"/>
                <a:cs typeface="Arial"/>
              </a:defRPr>
            </a:lvl1pPr>
          </a:lstStyle>
          <a:p>
            <a:pPr marL="38100">
              <a:lnSpc>
                <a:spcPts val="1535"/>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37.jpe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svg"/><Relationship Id="rId3" Type="http://schemas.openxmlformats.org/officeDocument/2006/relationships/image" Target="../media/image38.png"/><Relationship Id="rId7" Type="http://schemas.openxmlformats.org/officeDocument/2006/relationships/image" Target="../media/image40.jpg"/><Relationship Id="rId12"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44.svg"/><Relationship Id="rId5" Type="http://schemas.openxmlformats.org/officeDocument/2006/relationships/image" Target="../media/image10.png"/><Relationship Id="rId10" Type="http://schemas.openxmlformats.org/officeDocument/2006/relationships/image" Target="../media/image43.png"/><Relationship Id="rId4" Type="http://schemas.openxmlformats.org/officeDocument/2006/relationships/image" Target="../media/image39.svg"/><Relationship Id="rId9" Type="http://schemas.openxmlformats.org/officeDocument/2006/relationships/image" Target="../media/image42.jpeg"/></Relationships>
</file>

<file path=ppt/slides/_rels/slide1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svg"/><Relationship Id="rId3" Type="http://schemas.openxmlformats.org/officeDocument/2006/relationships/image" Target="../media/image11.svg"/><Relationship Id="rId7" Type="http://schemas.openxmlformats.org/officeDocument/2006/relationships/image" Target="../media/image49.svg"/><Relationship Id="rId12"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1.svg"/><Relationship Id="rId7" Type="http://schemas.openxmlformats.org/officeDocument/2006/relationships/image" Target="../media/image57.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4.svg"/><Relationship Id="rId5" Type="http://schemas.openxmlformats.org/officeDocument/2006/relationships/image" Target="../media/image55.svg"/><Relationship Id="rId10" Type="http://schemas.openxmlformats.org/officeDocument/2006/relationships/image" Target="../media/image3.png"/><Relationship Id="rId4" Type="http://schemas.openxmlformats.org/officeDocument/2006/relationships/image" Target="../media/image54.png"/><Relationship Id="rId9" Type="http://schemas.openxmlformats.org/officeDocument/2006/relationships/image" Target="../media/image59.svg"/></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0.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2.svg"/><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29.svg"/><Relationship Id="rId5" Type="http://schemas.openxmlformats.org/officeDocument/2006/relationships/image" Target="../media/image11.svg"/><Relationship Id="rId10" Type="http://schemas.openxmlformats.org/officeDocument/2006/relationships/image" Target="../media/image28.png"/><Relationship Id="rId4" Type="http://schemas.openxmlformats.org/officeDocument/2006/relationships/image" Target="../media/image10.png"/><Relationship Id="rId9" Type="http://schemas.openxmlformats.org/officeDocument/2006/relationships/image" Target="../media/image4.sv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svg"/><Relationship Id="rId7" Type="http://schemas.openxmlformats.org/officeDocument/2006/relationships/image" Target="../media/image6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emf"/></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11.svg"/></Relationships>
</file>

<file path=ppt/slides/_rels/slide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svg"/></Relationships>
</file>

<file path=ppt/slides/_rels/slide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4.jpeg"/></Relationships>
</file>

<file path=ppt/slides/_rels/slide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9.jpe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0.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25.svg"/><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1.svg"/><Relationship Id="rId9" Type="http://schemas.openxmlformats.org/officeDocument/2006/relationships/image" Target="../media/image18.png"/><Relationship Id="rId1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image" Target="../media/image28.png"/><Relationship Id="rId12"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055657" y="907351"/>
            <a:ext cx="3119120" cy="597599"/>
          </a:xfrm>
          <a:prstGeom prst="rect">
            <a:avLst/>
          </a:prstGeom>
        </p:spPr>
        <p:txBody>
          <a:bodyPr vert="horz" wrap="square" lIns="0" tIns="12700" rIns="0" bIns="0" rtlCol="0">
            <a:spAutoFit/>
          </a:bodyPr>
          <a:lstStyle/>
          <a:p>
            <a:pPr marL="1905" algn="ctr">
              <a:lnSpc>
                <a:spcPct val="100000"/>
              </a:lnSpc>
              <a:spcBef>
                <a:spcPts val="100"/>
              </a:spcBef>
            </a:pPr>
            <a:r>
              <a:rPr sz="1100" b="1" spc="-15" dirty="0">
                <a:solidFill>
                  <a:srgbClr val="13547A"/>
                </a:solidFill>
                <a:latin typeface="Arial"/>
                <a:cs typeface="Arial"/>
              </a:rPr>
              <a:t>Tunisian</a:t>
            </a:r>
            <a:r>
              <a:rPr sz="1100" b="1" spc="-10" dirty="0">
                <a:solidFill>
                  <a:srgbClr val="13547A"/>
                </a:solidFill>
                <a:latin typeface="Arial"/>
                <a:cs typeface="Arial"/>
              </a:rPr>
              <a:t> </a:t>
            </a:r>
            <a:r>
              <a:rPr sz="1100" b="1" spc="-5" dirty="0">
                <a:solidFill>
                  <a:srgbClr val="13547A"/>
                </a:solidFill>
                <a:latin typeface="Arial"/>
                <a:cs typeface="Arial"/>
              </a:rPr>
              <a:t>Republic</a:t>
            </a:r>
            <a:endParaRPr sz="1100" dirty="0">
              <a:solidFill>
                <a:srgbClr val="13547A"/>
              </a:solidFill>
              <a:latin typeface="Arial"/>
              <a:cs typeface="Arial"/>
            </a:endParaRPr>
          </a:p>
          <a:p>
            <a:pPr algn="ctr">
              <a:lnSpc>
                <a:spcPct val="100000"/>
              </a:lnSpc>
              <a:spcBef>
                <a:spcPts val="5"/>
              </a:spcBef>
            </a:pPr>
            <a:r>
              <a:rPr sz="900" dirty="0">
                <a:solidFill>
                  <a:srgbClr val="13547A"/>
                </a:solidFill>
                <a:latin typeface="Arial"/>
                <a:cs typeface="Arial"/>
              </a:rPr>
              <a:t>Ministry </a:t>
            </a:r>
            <a:r>
              <a:rPr sz="900" spc="-5" dirty="0">
                <a:solidFill>
                  <a:srgbClr val="13547A"/>
                </a:solidFill>
                <a:latin typeface="Arial"/>
                <a:cs typeface="Arial"/>
              </a:rPr>
              <a:t>of Higher Education and Scientific</a:t>
            </a:r>
            <a:r>
              <a:rPr sz="900" spc="-65" dirty="0">
                <a:solidFill>
                  <a:srgbClr val="13547A"/>
                </a:solidFill>
                <a:latin typeface="Arial"/>
                <a:cs typeface="Arial"/>
              </a:rPr>
              <a:t> </a:t>
            </a:r>
            <a:r>
              <a:rPr sz="900" spc="-5" dirty="0">
                <a:solidFill>
                  <a:srgbClr val="13547A"/>
                </a:solidFill>
                <a:latin typeface="Arial"/>
                <a:cs typeface="Arial"/>
              </a:rPr>
              <a:t>Research</a:t>
            </a:r>
            <a:endParaRPr sz="900" dirty="0">
              <a:solidFill>
                <a:srgbClr val="13547A"/>
              </a:solidFill>
              <a:latin typeface="Arial"/>
              <a:cs typeface="Arial"/>
            </a:endParaRPr>
          </a:p>
          <a:p>
            <a:pPr marL="3175" algn="ctr">
              <a:lnSpc>
                <a:spcPct val="100000"/>
              </a:lnSpc>
            </a:pPr>
            <a:r>
              <a:rPr sz="900" b="1" spc="-5" dirty="0">
                <a:solidFill>
                  <a:srgbClr val="13547A"/>
                </a:solidFill>
                <a:latin typeface="Arial"/>
                <a:cs typeface="Arial"/>
              </a:rPr>
              <a:t>University of</a:t>
            </a:r>
            <a:r>
              <a:rPr sz="900" b="1" spc="-15" dirty="0">
                <a:solidFill>
                  <a:srgbClr val="13547A"/>
                </a:solidFill>
                <a:latin typeface="Arial"/>
                <a:cs typeface="Arial"/>
              </a:rPr>
              <a:t> </a:t>
            </a:r>
            <a:r>
              <a:rPr sz="900" b="1" dirty="0">
                <a:solidFill>
                  <a:srgbClr val="13547A"/>
                </a:solidFill>
                <a:latin typeface="Arial"/>
                <a:cs typeface="Arial"/>
              </a:rPr>
              <a:t>Monastir</a:t>
            </a:r>
            <a:endParaRPr sz="900" dirty="0">
              <a:solidFill>
                <a:srgbClr val="13547A"/>
              </a:solidFill>
              <a:latin typeface="Arial"/>
              <a:cs typeface="Arial"/>
            </a:endParaRPr>
          </a:p>
          <a:p>
            <a:pPr algn="ctr">
              <a:lnSpc>
                <a:spcPct val="100000"/>
              </a:lnSpc>
            </a:pPr>
            <a:r>
              <a:rPr sz="900" spc="-5" dirty="0">
                <a:solidFill>
                  <a:srgbClr val="13547A"/>
                </a:solidFill>
                <a:latin typeface="Arial"/>
                <a:cs typeface="Arial"/>
              </a:rPr>
              <a:t>Higher Institute of Computer Science of</a:t>
            </a:r>
            <a:r>
              <a:rPr sz="900" spc="-70" dirty="0">
                <a:solidFill>
                  <a:srgbClr val="13547A"/>
                </a:solidFill>
                <a:latin typeface="Arial"/>
                <a:cs typeface="Arial"/>
              </a:rPr>
              <a:t> </a:t>
            </a:r>
            <a:r>
              <a:rPr sz="900" dirty="0">
                <a:solidFill>
                  <a:srgbClr val="13547A"/>
                </a:solidFill>
                <a:latin typeface="Arial"/>
                <a:cs typeface="Arial"/>
              </a:rPr>
              <a:t>Mahdia(ISIM</a:t>
            </a:r>
            <a:r>
              <a:rPr lang="fr-FR" sz="900" dirty="0">
                <a:solidFill>
                  <a:srgbClr val="13547A"/>
                </a:solidFill>
                <a:latin typeface="Arial"/>
                <a:cs typeface="Arial"/>
              </a:rPr>
              <a:t>a</a:t>
            </a:r>
            <a:r>
              <a:rPr sz="900" dirty="0">
                <a:solidFill>
                  <a:srgbClr val="13547A"/>
                </a:solidFill>
                <a:latin typeface="Arial"/>
                <a:cs typeface="Arial"/>
              </a:rPr>
              <a:t>)</a:t>
            </a:r>
          </a:p>
        </p:txBody>
      </p:sp>
      <p:sp>
        <p:nvSpPr>
          <p:cNvPr id="5" name="object 5"/>
          <p:cNvSpPr txBox="1"/>
          <p:nvPr/>
        </p:nvSpPr>
        <p:spPr>
          <a:xfrm>
            <a:off x="3275965" y="1809750"/>
            <a:ext cx="2592070" cy="289823"/>
          </a:xfrm>
          <a:prstGeom prst="rect">
            <a:avLst/>
          </a:prstGeom>
        </p:spPr>
        <p:txBody>
          <a:bodyPr vert="horz" wrap="square" lIns="0" tIns="12700" rIns="0" bIns="0" rtlCol="0">
            <a:spAutoFit/>
          </a:bodyPr>
          <a:lstStyle/>
          <a:p>
            <a:pPr marL="12700" algn="ctr">
              <a:lnSpc>
                <a:spcPct val="100000"/>
              </a:lnSpc>
              <a:spcBef>
                <a:spcPts val="100"/>
              </a:spcBef>
            </a:pPr>
            <a:r>
              <a:rPr b="1" spc="-5" dirty="0">
                <a:solidFill>
                  <a:srgbClr val="13547A"/>
                </a:solidFill>
                <a:latin typeface="Arial"/>
                <a:cs typeface="Arial"/>
              </a:rPr>
              <a:t>End of Studies</a:t>
            </a:r>
            <a:r>
              <a:rPr b="1" spc="-95" dirty="0">
                <a:solidFill>
                  <a:srgbClr val="13547A"/>
                </a:solidFill>
                <a:latin typeface="Arial"/>
                <a:cs typeface="Arial"/>
              </a:rPr>
              <a:t> </a:t>
            </a:r>
            <a:r>
              <a:rPr b="1" spc="-5" dirty="0">
                <a:solidFill>
                  <a:srgbClr val="13547A"/>
                </a:solidFill>
                <a:latin typeface="Arial"/>
                <a:cs typeface="Arial"/>
              </a:rPr>
              <a:t>Project</a:t>
            </a:r>
            <a:endParaRPr dirty="0">
              <a:solidFill>
                <a:srgbClr val="13547A"/>
              </a:solidFill>
              <a:latin typeface="Arial"/>
              <a:cs typeface="Arial"/>
            </a:endParaRPr>
          </a:p>
        </p:txBody>
      </p:sp>
      <p:sp>
        <p:nvSpPr>
          <p:cNvPr id="7" name="object 7"/>
          <p:cNvSpPr txBox="1"/>
          <p:nvPr/>
        </p:nvSpPr>
        <p:spPr>
          <a:xfrm>
            <a:off x="3005411" y="3211293"/>
            <a:ext cx="3133178" cy="751488"/>
          </a:xfrm>
          <a:prstGeom prst="rect">
            <a:avLst/>
          </a:prstGeom>
        </p:spPr>
        <p:txBody>
          <a:bodyPr vert="horz" wrap="square" lIns="0" tIns="12700" rIns="0" bIns="0" rtlCol="0">
            <a:spAutoFit/>
          </a:bodyPr>
          <a:lstStyle/>
          <a:p>
            <a:pPr algn="ctr">
              <a:lnSpc>
                <a:spcPct val="100000"/>
              </a:lnSpc>
              <a:spcBef>
                <a:spcPts val="100"/>
              </a:spcBef>
            </a:pPr>
            <a:r>
              <a:rPr sz="1600" spc="-10" dirty="0">
                <a:solidFill>
                  <a:srgbClr val="6E6E6E"/>
                </a:solidFill>
                <a:latin typeface="Roboto"/>
                <a:cs typeface="Roboto"/>
              </a:rPr>
              <a:t>Presented</a:t>
            </a:r>
            <a:r>
              <a:rPr sz="1600" spc="-15" dirty="0">
                <a:solidFill>
                  <a:srgbClr val="6E6E6E"/>
                </a:solidFill>
                <a:latin typeface="Roboto"/>
                <a:cs typeface="Roboto"/>
              </a:rPr>
              <a:t> </a:t>
            </a:r>
            <a:r>
              <a:rPr sz="1600" spc="-10" dirty="0">
                <a:solidFill>
                  <a:srgbClr val="6E6E6E"/>
                </a:solidFill>
                <a:latin typeface="Roboto"/>
                <a:cs typeface="Roboto"/>
              </a:rPr>
              <a:t>by:</a:t>
            </a:r>
            <a:endParaRPr sz="1600" dirty="0">
              <a:solidFill>
                <a:srgbClr val="6E6E6E"/>
              </a:solidFill>
              <a:latin typeface="Roboto"/>
              <a:cs typeface="Roboto"/>
            </a:endParaRPr>
          </a:p>
          <a:p>
            <a:pPr algn="ctr">
              <a:lnSpc>
                <a:spcPct val="100000"/>
              </a:lnSpc>
            </a:pPr>
            <a:r>
              <a:rPr lang="en-US" sz="1600" b="1" spc="-50" dirty="0">
                <a:solidFill>
                  <a:srgbClr val="13547A"/>
                </a:solidFill>
                <a:latin typeface="Roboto"/>
                <a:cs typeface="Roboto"/>
              </a:rPr>
              <a:t>Mr. </a:t>
            </a:r>
            <a:r>
              <a:rPr lang="en-US" sz="1600" b="1" spc="-15" dirty="0" err="1">
                <a:solidFill>
                  <a:srgbClr val="13547A"/>
                </a:solidFill>
                <a:latin typeface="Roboto"/>
                <a:cs typeface="Roboto"/>
              </a:rPr>
              <a:t>Hafedh</a:t>
            </a:r>
            <a:r>
              <a:rPr lang="en-US" sz="1600" b="1" spc="-15" dirty="0">
                <a:solidFill>
                  <a:srgbClr val="13547A"/>
                </a:solidFill>
                <a:latin typeface="Roboto"/>
                <a:cs typeface="Roboto"/>
              </a:rPr>
              <a:t> MANCHOUL</a:t>
            </a:r>
          </a:p>
          <a:p>
            <a:pPr algn="ctr">
              <a:lnSpc>
                <a:spcPct val="100000"/>
              </a:lnSpc>
            </a:pPr>
            <a:r>
              <a:rPr lang="en-US" sz="1600" b="1" spc="-50" dirty="0">
                <a:solidFill>
                  <a:srgbClr val="13547A"/>
                </a:solidFill>
                <a:latin typeface="Roboto"/>
                <a:cs typeface="Roboto"/>
              </a:rPr>
              <a:t>Mr. </a:t>
            </a:r>
            <a:r>
              <a:rPr lang="en-US" sz="1600" b="1" spc="-15" dirty="0">
                <a:solidFill>
                  <a:srgbClr val="13547A"/>
                </a:solidFill>
                <a:latin typeface="Roboto"/>
                <a:cs typeface="Roboto"/>
              </a:rPr>
              <a:t>Nader BEN REJEB</a:t>
            </a:r>
            <a:endParaRPr sz="1600" dirty="0">
              <a:solidFill>
                <a:srgbClr val="13547A"/>
              </a:solidFill>
              <a:latin typeface="Roboto"/>
              <a:cs typeface="Roboto"/>
            </a:endParaRPr>
          </a:p>
        </p:txBody>
      </p:sp>
      <p:sp>
        <p:nvSpPr>
          <p:cNvPr id="8" name="object 8"/>
          <p:cNvSpPr txBox="1"/>
          <p:nvPr/>
        </p:nvSpPr>
        <p:spPr>
          <a:xfrm>
            <a:off x="763190" y="4324350"/>
            <a:ext cx="1875427" cy="456535"/>
          </a:xfrm>
          <a:prstGeom prst="rect">
            <a:avLst/>
          </a:prstGeom>
        </p:spPr>
        <p:txBody>
          <a:bodyPr vert="horz" wrap="square" lIns="0" tIns="12700" rIns="0" bIns="0" rtlCol="0">
            <a:spAutoFit/>
          </a:bodyPr>
          <a:lstStyle/>
          <a:p>
            <a:pPr marL="12700" algn="ctr">
              <a:lnSpc>
                <a:spcPct val="100000"/>
              </a:lnSpc>
              <a:spcBef>
                <a:spcPts val="100"/>
              </a:spcBef>
            </a:pPr>
            <a:r>
              <a:rPr sz="1400" spc="-5" dirty="0">
                <a:solidFill>
                  <a:srgbClr val="6E6E6E"/>
                </a:solidFill>
                <a:latin typeface="Roboto"/>
                <a:cs typeface="Roboto"/>
              </a:rPr>
              <a:t>Academic</a:t>
            </a:r>
            <a:r>
              <a:rPr sz="1400" spc="-65" dirty="0">
                <a:solidFill>
                  <a:srgbClr val="6E6E6E"/>
                </a:solidFill>
                <a:latin typeface="Roboto"/>
                <a:cs typeface="Roboto"/>
              </a:rPr>
              <a:t> </a:t>
            </a:r>
            <a:r>
              <a:rPr sz="1400" spc="-5" dirty="0">
                <a:solidFill>
                  <a:srgbClr val="6E6E6E"/>
                </a:solidFill>
                <a:latin typeface="Roboto"/>
                <a:cs typeface="Roboto"/>
              </a:rPr>
              <a:t>supervisor:</a:t>
            </a:r>
            <a:endParaRPr lang="fr-FR" sz="1400" dirty="0">
              <a:solidFill>
                <a:srgbClr val="6E6E6E"/>
              </a:solidFill>
              <a:latin typeface="Roboto"/>
              <a:cs typeface="Roboto"/>
            </a:endParaRPr>
          </a:p>
          <a:p>
            <a:pPr marL="12700" algn="ctr">
              <a:lnSpc>
                <a:spcPct val="100000"/>
              </a:lnSpc>
              <a:spcBef>
                <a:spcPts val="100"/>
              </a:spcBef>
            </a:pPr>
            <a:r>
              <a:rPr lang="fr-FR" sz="1400" b="1" spc="-45" dirty="0">
                <a:solidFill>
                  <a:srgbClr val="13547A"/>
                </a:solidFill>
                <a:latin typeface="Roboto"/>
                <a:cs typeface="Roboto"/>
              </a:rPr>
              <a:t>D</a:t>
            </a:r>
            <a:r>
              <a:rPr sz="1400" b="1" spc="-45" dirty="0">
                <a:solidFill>
                  <a:srgbClr val="13547A"/>
                </a:solidFill>
                <a:latin typeface="Roboto"/>
                <a:cs typeface="Roboto"/>
              </a:rPr>
              <a:t>r. </a:t>
            </a:r>
            <a:r>
              <a:rPr sz="1400" b="1" spc="-5" dirty="0">
                <a:solidFill>
                  <a:srgbClr val="13547A"/>
                </a:solidFill>
                <a:latin typeface="Roboto"/>
                <a:cs typeface="Roboto"/>
              </a:rPr>
              <a:t>Nizar</a:t>
            </a:r>
            <a:r>
              <a:rPr lang="fr-FR" sz="1400" b="1" spc="-5" dirty="0">
                <a:solidFill>
                  <a:srgbClr val="13547A"/>
                </a:solidFill>
                <a:latin typeface="Roboto"/>
                <a:cs typeface="Roboto"/>
              </a:rPr>
              <a:t> </a:t>
            </a:r>
            <a:r>
              <a:rPr sz="1400" b="1" spc="-10" dirty="0">
                <a:solidFill>
                  <a:srgbClr val="13547A"/>
                </a:solidFill>
                <a:latin typeface="Roboto"/>
                <a:cs typeface="Roboto"/>
              </a:rPr>
              <a:t>ELLEUCH</a:t>
            </a:r>
            <a:endParaRPr sz="1400" dirty="0">
              <a:solidFill>
                <a:srgbClr val="13547A"/>
              </a:solidFill>
              <a:latin typeface="Roboto"/>
              <a:cs typeface="Roboto"/>
            </a:endParaRPr>
          </a:p>
        </p:txBody>
      </p:sp>
      <p:sp>
        <p:nvSpPr>
          <p:cNvPr id="9" name="object 9"/>
          <p:cNvSpPr txBox="1"/>
          <p:nvPr/>
        </p:nvSpPr>
        <p:spPr>
          <a:xfrm>
            <a:off x="4032250" y="4466590"/>
            <a:ext cx="1079500" cy="391160"/>
          </a:xfrm>
          <a:prstGeom prst="rect">
            <a:avLst/>
          </a:prstGeom>
        </p:spPr>
        <p:txBody>
          <a:bodyPr vert="horz" wrap="square" lIns="0" tIns="12700" rIns="0" bIns="0" rtlCol="0">
            <a:spAutoFit/>
          </a:bodyPr>
          <a:lstStyle/>
          <a:p>
            <a:pPr algn="ctr">
              <a:lnSpc>
                <a:spcPct val="100000"/>
              </a:lnSpc>
              <a:spcBef>
                <a:spcPts val="100"/>
              </a:spcBef>
            </a:pPr>
            <a:r>
              <a:rPr sz="1200" spc="-5" dirty="0">
                <a:solidFill>
                  <a:srgbClr val="6E6E6E"/>
                </a:solidFill>
                <a:latin typeface="Roboto"/>
                <a:cs typeface="Roboto"/>
              </a:rPr>
              <a:t>Academic</a:t>
            </a:r>
            <a:r>
              <a:rPr sz="1200" spc="-65" dirty="0">
                <a:solidFill>
                  <a:srgbClr val="6E6E6E"/>
                </a:solidFill>
                <a:latin typeface="Roboto"/>
                <a:cs typeface="Roboto"/>
              </a:rPr>
              <a:t> </a:t>
            </a:r>
            <a:r>
              <a:rPr sz="1200" spc="-15" dirty="0">
                <a:solidFill>
                  <a:srgbClr val="6E6E6E"/>
                </a:solidFill>
                <a:latin typeface="Roboto"/>
                <a:cs typeface="Roboto"/>
              </a:rPr>
              <a:t>Year:</a:t>
            </a:r>
            <a:endParaRPr sz="1200" dirty="0">
              <a:solidFill>
                <a:srgbClr val="6E6E6E"/>
              </a:solidFill>
              <a:latin typeface="Roboto"/>
              <a:cs typeface="Roboto"/>
            </a:endParaRPr>
          </a:p>
          <a:p>
            <a:pPr marL="635" algn="ctr">
              <a:lnSpc>
                <a:spcPct val="100000"/>
              </a:lnSpc>
            </a:pPr>
            <a:r>
              <a:rPr sz="1200" b="1" spc="-10" dirty="0">
                <a:solidFill>
                  <a:srgbClr val="13547A"/>
                </a:solidFill>
                <a:latin typeface="Roboto"/>
                <a:cs typeface="Roboto"/>
              </a:rPr>
              <a:t>202</a:t>
            </a:r>
            <a:r>
              <a:rPr lang="fr-FR" sz="1200" b="1" spc="-10" dirty="0">
                <a:solidFill>
                  <a:srgbClr val="13547A"/>
                </a:solidFill>
                <a:latin typeface="Roboto"/>
                <a:cs typeface="Roboto"/>
              </a:rPr>
              <a:t>1</a:t>
            </a:r>
            <a:r>
              <a:rPr sz="1200" b="1" spc="-10" dirty="0">
                <a:solidFill>
                  <a:srgbClr val="13547A"/>
                </a:solidFill>
                <a:latin typeface="Roboto"/>
                <a:cs typeface="Roboto"/>
              </a:rPr>
              <a:t>-202</a:t>
            </a:r>
            <a:r>
              <a:rPr lang="fr-FR" sz="1200" b="1" spc="-10" dirty="0">
                <a:solidFill>
                  <a:srgbClr val="13547A"/>
                </a:solidFill>
                <a:latin typeface="Roboto"/>
                <a:cs typeface="Roboto"/>
              </a:rPr>
              <a:t>2</a:t>
            </a:r>
            <a:endParaRPr sz="1200" dirty="0">
              <a:solidFill>
                <a:srgbClr val="13547A"/>
              </a:solidFill>
              <a:latin typeface="Roboto"/>
              <a:cs typeface="Roboto"/>
            </a:endParaRPr>
          </a:p>
        </p:txBody>
      </p:sp>
      <p:sp>
        <p:nvSpPr>
          <p:cNvPr id="10" name="object 10"/>
          <p:cNvSpPr txBox="1"/>
          <p:nvPr/>
        </p:nvSpPr>
        <p:spPr>
          <a:xfrm>
            <a:off x="6262370" y="4324350"/>
            <a:ext cx="2348230" cy="444802"/>
          </a:xfrm>
          <a:prstGeom prst="rect">
            <a:avLst/>
          </a:prstGeom>
        </p:spPr>
        <p:txBody>
          <a:bodyPr vert="horz" wrap="square" lIns="0" tIns="12700" rIns="0" bIns="0" rtlCol="0">
            <a:spAutoFit/>
          </a:bodyPr>
          <a:lstStyle/>
          <a:p>
            <a:pPr algn="ctr">
              <a:lnSpc>
                <a:spcPts val="1680"/>
              </a:lnSpc>
              <a:spcBef>
                <a:spcPts val="100"/>
              </a:spcBef>
            </a:pPr>
            <a:r>
              <a:rPr sz="1400" spc="-10" dirty="0">
                <a:solidFill>
                  <a:srgbClr val="6E6E6E"/>
                </a:solidFill>
                <a:latin typeface="Roboto"/>
                <a:cs typeface="Roboto"/>
              </a:rPr>
              <a:t>Professional</a:t>
            </a:r>
            <a:r>
              <a:rPr sz="1400" spc="-15" dirty="0">
                <a:solidFill>
                  <a:srgbClr val="6E6E6E"/>
                </a:solidFill>
                <a:latin typeface="Roboto"/>
                <a:cs typeface="Roboto"/>
              </a:rPr>
              <a:t> </a:t>
            </a:r>
            <a:r>
              <a:rPr sz="1400" spc="-5" dirty="0">
                <a:solidFill>
                  <a:srgbClr val="6E6E6E"/>
                </a:solidFill>
                <a:latin typeface="Roboto"/>
                <a:cs typeface="Roboto"/>
              </a:rPr>
              <a:t>supervisor:</a:t>
            </a:r>
            <a:endParaRPr sz="1400" dirty="0">
              <a:solidFill>
                <a:srgbClr val="6E6E6E"/>
              </a:solidFill>
              <a:latin typeface="Roboto"/>
              <a:cs typeface="Roboto"/>
            </a:endParaRPr>
          </a:p>
          <a:p>
            <a:pPr algn="ctr">
              <a:lnSpc>
                <a:spcPts val="1800"/>
              </a:lnSpc>
            </a:pPr>
            <a:r>
              <a:rPr sz="1400" b="1" spc="-45" dirty="0">
                <a:solidFill>
                  <a:srgbClr val="13547A"/>
                </a:solidFill>
                <a:latin typeface="Roboto"/>
                <a:cs typeface="Roboto"/>
              </a:rPr>
              <a:t>Mr. </a:t>
            </a:r>
            <a:r>
              <a:rPr lang="fr-FR" sz="1400" b="1" spc="-5" dirty="0">
                <a:solidFill>
                  <a:srgbClr val="13547A"/>
                </a:solidFill>
                <a:latin typeface="Roboto"/>
                <a:cs typeface="Roboto"/>
              </a:rPr>
              <a:t>Kais CHAIEB</a:t>
            </a:r>
            <a:endParaRPr sz="1500" dirty="0">
              <a:solidFill>
                <a:srgbClr val="13547A"/>
              </a:solidFill>
              <a:latin typeface="Arial"/>
              <a:cs typeface="Arial"/>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a:t>
            </a:fld>
            <a:endParaRPr dirty="0"/>
          </a:p>
        </p:txBody>
      </p:sp>
      <p:sp>
        <p:nvSpPr>
          <p:cNvPr id="11" name="object 11"/>
          <p:cNvSpPr/>
          <p:nvPr/>
        </p:nvSpPr>
        <p:spPr>
          <a:xfrm>
            <a:off x="700204" y="309723"/>
            <a:ext cx="1661996" cy="1271427"/>
          </a:xfrm>
          <a:prstGeom prst="rect">
            <a:avLst/>
          </a:prstGeom>
          <a:blipFill>
            <a:blip r:embed="rId2"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1F951BEF-2538-47C9-98AC-42470B4AB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0" y="405148"/>
            <a:ext cx="1133681" cy="1252202"/>
          </a:xfrm>
          <a:prstGeom prst="rect">
            <a:avLst/>
          </a:prstGeom>
        </p:spPr>
      </p:pic>
      <p:pic>
        <p:nvPicPr>
          <p:cNvPr id="12" name="Graphic 11">
            <a:extLst>
              <a:ext uri="{FF2B5EF4-FFF2-40B4-BE49-F238E27FC236}">
                <a16:creationId xmlns:a16="http://schemas.microsoft.com/office/drawing/2014/main" id="{86E1D547-9A47-41B8-94FE-4D8BABD6A5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grpSp>
        <p:nvGrpSpPr>
          <p:cNvPr id="14" name="Group 13">
            <a:extLst>
              <a:ext uri="{FF2B5EF4-FFF2-40B4-BE49-F238E27FC236}">
                <a16:creationId xmlns:a16="http://schemas.microsoft.com/office/drawing/2014/main" id="{8D780B6F-3878-443F-A7D8-6C841A8BBEB8}"/>
              </a:ext>
            </a:extLst>
          </p:cNvPr>
          <p:cNvGrpSpPr/>
          <p:nvPr/>
        </p:nvGrpSpPr>
        <p:grpSpPr>
          <a:xfrm>
            <a:off x="1262063" y="2422042"/>
            <a:ext cx="6619875" cy="571951"/>
            <a:chOff x="1262062" y="2422042"/>
            <a:chExt cx="6619875" cy="571951"/>
          </a:xfrm>
        </p:grpSpPr>
        <p:pic>
          <p:nvPicPr>
            <p:cNvPr id="2" name="Graphic 1">
              <a:extLst>
                <a:ext uri="{FF2B5EF4-FFF2-40B4-BE49-F238E27FC236}">
                  <a16:creationId xmlns:a16="http://schemas.microsoft.com/office/drawing/2014/main" id="{8671D019-6610-41C0-BC85-E6AC5DC384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2062" y="2422042"/>
              <a:ext cx="6619875" cy="571951"/>
            </a:xfrm>
            <a:prstGeom prst="rect">
              <a:avLst/>
            </a:prstGeom>
          </p:spPr>
        </p:pic>
        <p:sp>
          <p:nvSpPr>
            <p:cNvPr id="15" name="TextBox 14">
              <a:extLst>
                <a:ext uri="{FF2B5EF4-FFF2-40B4-BE49-F238E27FC236}">
                  <a16:creationId xmlns:a16="http://schemas.microsoft.com/office/drawing/2014/main" id="{0850F680-C4A8-4A13-94C9-D773786D7899}"/>
                </a:ext>
              </a:extLst>
            </p:cNvPr>
            <p:cNvSpPr txBox="1"/>
            <p:nvPr/>
          </p:nvSpPr>
          <p:spPr>
            <a:xfrm>
              <a:off x="2285999" y="2523351"/>
              <a:ext cx="4572000" cy="369332"/>
            </a:xfrm>
            <a:prstGeom prst="rect">
              <a:avLst/>
            </a:prstGeom>
            <a:noFill/>
          </p:spPr>
          <p:txBody>
            <a:bodyPr wrap="square">
              <a:spAutoFit/>
            </a:bodyPr>
            <a:lstStyle/>
            <a:p>
              <a:pPr marL="991869" marR="351155" indent="-634365" algn="ctr">
                <a:lnSpc>
                  <a:spcPct val="100000"/>
                </a:lnSpc>
                <a:spcBef>
                  <a:spcPts val="585"/>
                </a:spcBef>
              </a:pPr>
              <a:r>
                <a:rPr lang="fr-FR" sz="1800" b="1" dirty="0">
                  <a:solidFill>
                    <a:srgbClr val="13547A"/>
                  </a:solidFill>
                  <a:latin typeface="Arial"/>
                  <a:cs typeface="Arial"/>
                </a:rPr>
                <a:t>CLASSIFIED ADS WEBSITE</a:t>
              </a:r>
            </a:p>
          </p:txBody>
        </p:sp>
      </p:grpSp>
      <p:pic>
        <p:nvPicPr>
          <p:cNvPr id="19" name="Picture 18">
            <a:extLst>
              <a:ext uri="{FF2B5EF4-FFF2-40B4-BE49-F238E27FC236}">
                <a16:creationId xmlns:a16="http://schemas.microsoft.com/office/drawing/2014/main" id="{2CEB7F81-8F39-4D3E-833F-DEBCFE9082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1398" y="186249"/>
            <a:ext cx="401205" cy="6329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86AC9FD4-FCE9-490A-829E-230EF42DBA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493"/>
            <a:ext cx="9144000" cy="627343"/>
          </a:xfrm>
          <a:prstGeom prst="rect">
            <a:avLst/>
          </a:prstGeom>
        </p:spPr>
      </p:pic>
      <p:sp>
        <p:nvSpPr>
          <p:cNvPr id="2" name="object 2"/>
          <p:cNvSpPr txBox="1"/>
          <p:nvPr/>
        </p:nvSpPr>
        <p:spPr>
          <a:xfrm>
            <a:off x="4132965" y="146878"/>
            <a:ext cx="878071" cy="320601"/>
          </a:xfrm>
          <a:prstGeom prst="rect">
            <a:avLst/>
          </a:prstGeom>
        </p:spPr>
        <p:txBody>
          <a:bodyPr vert="horz" wrap="square" lIns="0" tIns="12700" rIns="0" bIns="0" rtlCol="0">
            <a:spAutoFit/>
          </a:bodyPr>
          <a:lstStyle/>
          <a:p>
            <a:pPr marL="12700" algn="ctr">
              <a:lnSpc>
                <a:spcPct val="100000"/>
              </a:lnSpc>
              <a:spcBef>
                <a:spcPts val="100"/>
              </a:spcBef>
            </a:pPr>
            <a:r>
              <a:rPr lang="fr-FR" sz="2000" dirty="0">
                <a:solidFill>
                  <a:schemeClr val="bg1"/>
                </a:solidFill>
                <a:latin typeface="Arial"/>
                <a:cs typeface="Arial"/>
              </a:rPr>
              <a:t>Cava</a:t>
            </a:r>
            <a:endParaRPr sz="2500" dirty="0">
              <a:solidFill>
                <a:schemeClr val="bg1"/>
              </a:solidFill>
              <a:latin typeface="Arial"/>
              <a:cs typeface="Arial"/>
            </a:endParaRPr>
          </a:p>
        </p:txBody>
      </p:sp>
      <p:sp>
        <p:nvSpPr>
          <p:cNvPr id="9" name="object 9"/>
          <p:cNvSpPr txBox="1"/>
          <p:nvPr/>
        </p:nvSpPr>
        <p:spPr>
          <a:xfrm>
            <a:off x="5939689" y="804584"/>
            <a:ext cx="2637790" cy="2398092"/>
          </a:xfrm>
          <a:prstGeom prst="rect">
            <a:avLst/>
          </a:prstGeom>
        </p:spPr>
        <p:txBody>
          <a:bodyPr vert="horz" wrap="square" lIns="0" tIns="12700" rIns="0" bIns="0" rtlCol="0">
            <a:spAutoFit/>
          </a:bodyPr>
          <a:lstStyle/>
          <a:p>
            <a:pPr marL="12700">
              <a:spcBef>
                <a:spcPts val="100"/>
              </a:spcBef>
            </a:pPr>
            <a:r>
              <a:rPr lang="en-US" sz="1600" spc="-5" dirty="0">
                <a:solidFill>
                  <a:srgbClr val="6E6E6E"/>
                </a:solidFill>
                <a:latin typeface="Arial"/>
                <a:cs typeface="Arial"/>
              </a:rPr>
              <a:t>Cava</a:t>
            </a:r>
          </a:p>
          <a:p>
            <a:pPr marL="12700">
              <a:lnSpc>
                <a:spcPct val="100000"/>
              </a:lnSpc>
              <a:spcBef>
                <a:spcPts val="100"/>
              </a:spcBef>
            </a:pPr>
            <a:endParaRPr lang="en-US" sz="1600" dirty="0">
              <a:latin typeface="+mj-lt"/>
            </a:endParaRPr>
          </a:p>
          <a:p>
            <a:pPr marL="12700">
              <a:lnSpc>
                <a:spcPct val="100000"/>
              </a:lnSpc>
              <a:spcBef>
                <a:spcPts val="100"/>
              </a:spcBef>
            </a:pPr>
            <a:r>
              <a:rPr lang="en-US" sz="1600" dirty="0">
                <a:solidFill>
                  <a:srgbClr val="13547A"/>
                </a:solidFill>
                <a:latin typeface="+mj-lt"/>
              </a:rPr>
              <a:t>-</a:t>
            </a:r>
            <a:r>
              <a:rPr lang="en-US" sz="1600" dirty="0">
                <a:solidFill>
                  <a:srgbClr val="13547A"/>
                </a:solidFill>
                <a:latin typeface="+mj-lt"/>
                <a:cs typeface="Arial" panose="020B0604020202020204" pitchFamily="34" charset="0"/>
              </a:rPr>
              <a:t>The users can post their products for sale and buy others</a:t>
            </a:r>
          </a:p>
          <a:p>
            <a:pPr marL="12700">
              <a:lnSpc>
                <a:spcPct val="100000"/>
              </a:lnSpc>
              <a:spcBef>
                <a:spcPts val="100"/>
              </a:spcBef>
            </a:pPr>
            <a:endParaRPr lang="en-US" sz="1600" spc="-5" dirty="0">
              <a:solidFill>
                <a:srgbClr val="13547A"/>
              </a:solidFill>
              <a:latin typeface="+mj-lt"/>
              <a:cs typeface="Arial" panose="020B0604020202020204" pitchFamily="34" charset="0"/>
            </a:endParaRPr>
          </a:p>
          <a:p>
            <a:pPr marL="12700">
              <a:lnSpc>
                <a:spcPct val="100000"/>
              </a:lnSpc>
              <a:spcBef>
                <a:spcPts val="100"/>
              </a:spcBef>
            </a:pPr>
            <a:r>
              <a:rPr lang="en-US" sz="1600" spc="-5" dirty="0">
                <a:solidFill>
                  <a:srgbClr val="13547A"/>
                </a:solidFill>
                <a:latin typeface="+mj-lt"/>
                <a:cs typeface="Arial"/>
              </a:rPr>
              <a:t>-</a:t>
            </a:r>
            <a:r>
              <a:rPr lang="en-US" sz="1600" dirty="0">
                <a:solidFill>
                  <a:srgbClr val="13547A"/>
                </a:solidFill>
                <a:latin typeface="+mj-lt"/>
              </a:rPr>
              <a:t> </a:t>
            </a:r>
            <a:r>
              <a:rPr lang="en-US" sz="1600" dirty="0">
                <a:solidFill>
                  <a:srgbClr val="13547A"/>
                </a:solidFill>
                <a:latin typeface="+mj-lt"/>
                <a:cs typeface="Arial" panose="020B0604020202020204" pitchFamily="34" charset="0"/>
              </a:rPr>
              <a:t>interreact via messages </a:t>
            </a:r>
            <a:endParaRPr lang="en-US" sz="1600" spc="-5" dirty="0">
              <a:solidFill>
                <a:srgbClr val="13547A"/>
              </a:solidFill>
              <a:latin typeface="+mj-lt"/>
              <a:cs typeface="Arial" panose="020B0604020202020204" pitchFamily="34" charset="0"/>
            </a:endParaRPr>
          </a:p>
          <a:p>
            <a:pPr marL="12700">
              <a:lnSpc>
                <a:spcPct val="100000"/>
              </a:lnSpc>
              <a:spcBef>
                <a:spcPts val="100"/>
              </a:spcBef>
            </a:pPr>
            <a:endParaRPr lang="en-US" sz="1900" spc="-5" dirty="0">
              <a:solidFill>
                <a:srgbClr val="6E6E6E"/>
              </a:solidFill>
              <a:latin typeface="Arial"/>
              <a:cs typeface="Arial"/>
            </a:endParaRPr>
          </a:p>
          <a:p>
            <a:pPr marL="12700">
              <a:lnSpc>
                <a:spcPct val="100000"/>
              </a:lnSpc>
              <a:spcBef>
                <a:spcPts val="100"/>
              </a:spcBef>
            </a:pPr>
            <a:endParaRPr lang="en-US" sz="1900" spc="-5" dirty="0">
              <a:solidFill>
                <a:srgbClr val="6E6E6E"/>
              </a:solidFill>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10</a:t>
            </a:fld>
            <a:endParaRPr dirty="0"/>
          </a:p>
        </p:txBody>
      </p:sp>
      <p:pic>
        <p:nvPicPr>
          <p:cNvPr id="13" name="Picture 12">
            <a:extLst>
              <a:ext uri="{FF2B5EF4-FFF2-40B4-BE49-F238E27FC236}">
                <a16:creationId xmlns:a16="http://schemas.microsoft.com/office/drawing/2014/main" id="{56EC6243-21BB-43B4-992F-C18581E615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66750"/>
            <a:ext cx="5638800" cy="4284074"/>
          </a:xfrm>
          <a:prstGeom prst="rect">
            <a:avLst/>
          </a:prstGeom>
        </p:spPr>
      </p:pic>
      <p:sp>
        <p:nvSpPr>
          <p:cNvPr id="16" name="TextBox 15">
            <a:extLst>
              <a:ext uri="{FF2B5EF4-FFF2-40B4-BE49-F238E27FC236}">
                <a16:creationId xmlns:a16="http://schemas.microsoft.com/office/drawing/2014/main" id="{F5BA3B53-8982-451D-9E11-40888F69B69A}"/>
              </a:ext>
            </a:extLst>
          </p:cNvPr>
          <p:cNvSpPr txBox="1"/>
          <p:nvPr/>
        </p:nvSpPr>
        <p:spPr>
          <a:xfrm>
            <a:off x="304027" y="129005"/>
            <a:ext cx="2332690" cy="369332"/>
          </a:xfrm>
          <a:prstGeom prst="rect">
            <a:avLst/>
          </a:prstGeom>
          <a:noFill/>
        </p:spPr>
        <p:txBody>
          <a:bodyPr wrap="none" rtlCol="0">
            <a:spAutoFit/>
          </a:bodyPr>
          <a:lstStyle/>
          <a:p>
            <a:r>
              <a:rPr lang="en-US" b="1" dirty="0">
                <a:solidFill>
                  <a:schemeClr val="bg1"/>
                </a:solidFill>
                <a:latin typeface="Montserrat" pitchFamily="2" charset="0"/>
              </a:rPr>
              <a:t>RELATED WORKS</a:t>
            </a:r>
          </a:p>
        </p:txBody>
      </p:sp>
      <p:pic>
        <p:nvPicPr>
          <p:cNvPr id="12" name="Graphic 11">
            <a:extLst>
              <a:ext uri="{FF2B5EF4-FFF2-40B4-BE49-F238E27FC236}">
                <a16:creationId xmlns:a16="http://schemas.microsoft.com/office/drawing/2014/main" id="{1A7BC1F9-DA05-4563-B365-1A4809FCEF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057961"/>
            <a:ext cx="9144000" cy="85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3932B113-4368-4450-AF7F-2F15FFAD3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174"/>
            <a:ext cx="9144000" cy="627343"/>
          </a:xfrm>
          <a:prstGeom prst="rect">
            <a:avLst/>
          </a:prstGeom>
        </p:spPr>
      </p:pic>
      <p:sp>
        <p:nvSpPr>
          <p:cNvPr id="2" name="object 2"/>
          <p:cNvSpPr txBox="1"/>
          <p:nvPr/>
        </p:nvSpPr>
        <p:spPr>
          <a:xfrm>
            <a:off x="3757295" y="151197"/>
            <a:ext cx="1629410" cy="320601"/>
          </a:xfrm>
          <a:prstGeom prst="rect">
            <a:avLst/>
          </a:prstGeom>
        </p:spPr>
        <p:txBody>
          <a:bodyPr vert="horz" wrap="square" lIns="0" tIns="12700" rIns="0" bIns="0" rtlCol="0">
            <a:spAutoFit/>
          </a:bodyPr>
          <a:lstStyle/>
          <a:p>
            <a:pPr marL="12700" algn="ctr">
              <a:lnSpc>
                <a:spcPct val="100000"/>
              </a:lnSpc>
              <a:spcBef>
                <a:spcPts val="100"/>
              </a:spcBef>
            </a:pPr>
            <a:r>
              <a:rPr lang="fr-FR" sz="2000" spc="-5" dirty="0">
                <a:solidFill>
                  <a:schemeClr val="bg1"/>
                </a:solidFill>
                <a:latin typeface="Arial"/>
                <a:cs typeface="Arial"/>
              </a:rPr>
              <a:t>Tayara</a:t>
            </a:r>
            <a:endParaRPr sz="2000" dirty="0">
              <a:solidFill>
                <a:schemeClr val="bg1"/>
              </a:solidFill>
              <a:latin typeface="Arial"/>
              <a:cs typeface="Arial"/>
            </a:endParaRPr>
          </a:p>
        </p:txBody>
      </p:sp>
      <p:sp>
        <p:nvSpPr>
          <p:cNvPr id="9" name="object 9"/>
          <p:cNvSpPr txBox="1"/>
          <p:nvPr/>
        </p:nvSpPr>
        <p:spPr>
          <a:xfrm>
            <a:off x="5939689" y="804584"/>
            <a:ext cx="2637790" cy="2244204"/>
          </a:xfrm>
          <a:prstGeom prst="rect">
            <a:avLst/>
          </a:prstGeom>
        </p:spPr>
        <p:txBody>
          <a:bodyPr vert="horz" wrap="square" lIns="0" tIns="12700" rIns="0" bIns="0" rtlCol="0">
            <a:spAutoFit/>
          </a:bodyPr>
          <a:lstStyle/>
          <a:p>
            <a:pPr marL="12700">
              <a:lnSpc>
                <a:spcPct val="100000"/>
              </a:lnSpc>
              <a:spcBef>
                <a:spcPts val="100"/>
              </a:spcBef>
            </a:pPr>
            <a:r>
              <a:rPr lang="fr-FR" sz="1900" spc="-5" dirty="0" err="1">
                <a:solidFill>
                  <a:srgbClr val="6E6E6E"/>
                </a:solidFill>
                <a:latin typeface="Arial"/>
                <a:cs typeface="Arial"/>
              </a:rPr>
              <a:t>Tayara</a:t>
            </a:r>
            <a:endParaRPr lang="fr-FR" sz="1900" spc="-5" dirty="0">
              <a:solidFill>
                <a:srgbClr val="6E6E6E"/>
              </a:solidFill>
              <a:latin typeface="Arial"/>
              <a:cs typeface="Arial"/>
            </a:endParaRPr>
          </a:p>
          <a:p>
            <a:pPr marL="12700">
              <a:lnSpc>
                <a:spcPct val="100000"/>
              </a:lnSpc>
              <a:spcBef>
                <a:spcPts val="100"/>
              </a:spcBef>
            </a:pPr>
            <a:endParaRPr lang="fr-FR" sz="1900" spc="-5" dirty="0">
              <a:solidFill>
                <a:srgbClr val="6E6E6E"/>
              </a:solidFill>
              <a:latin typeface="Arial"/>
              <a:cs typeface="Arial"/>
            </a:endParaRPr>
          </a:p>
          <a:p>
            <a:pPr marL="12700">
              <a:lnSpc>
                <a:spcPct val="100000"/>
              </a:lnSpc>
              <a:spcBef>
                <a:spcPts val="100"/>
              </a:spcBef>
            </a:pPr>
            <a:r>
              <a:rPr lang="fr-FR" sz="1600" spc="-5" dirty="0">
                <a:solidFill>
                  <a:srgbClr val="13547A"/>
                </a:solidFill>
                <a:latin typeface="+mj-lt"/>
                <a:cs typeface="Arial"/>
              </a:rPr>
              <a:t>-post </a:t>
            </a:r>
            <a:r>
              <a:rPr lang="fr-FR" sz="1600" spc="-5" dirty="0" err="1">
                <a:solidFill>
                  <a:srgbClr val="13547A"/>
                </a:solidFill>
                <a:latin typeface="+mj-lt"/>
                <a:cs typeface="Arial"/>
              </a:rPr>
              <a:t>ads</a:t>
            </a:r>
            <a:r>
              <a:rPr lang="fr-FR" sz="1600" spc="-5" dirty="0">
                <a:solidFill>
                  <a:srgbClr val="13547A"/>
                </a:solidFill>
                <a:latin typeface="+mj-lt"/>
                <a:cs typeface="Arial"/>
              </a:rPr>
              <a:t> </a:t>
            </a:r>
            <a:r>
              <a:rPr lang="fr-FR" sz="1600" spc="-5" dirty="0" err="1">
                <a:solidFill>
                  <a:srgbClr val="13547A"/>
                </a:solidFill>
                <a:latin typeface="+mj-lt"/>
                <a:cs typeface="Arial"/>
              </a:rPr>
              <a:t>with</a:t>
            </a:r>
            <a:r>
              <a:rPr lang="fr-FR" sz="1600" spc="-5" dirty="0">
                <a:solidFill>
                  <a:srgbClr val="13547A"/>
                </a:solidFill>
                <a:latin typeface="+mj-lt"/>
                <a:cs typeface="Arial"/>
              </a:rPr>
              <a:t> more </a:t>
            </a:r>
            <a:r>
              <a:rPr lang="fr-FR" sz="1600" spc="-5" dirty="0" err="1">
                <a:solidFill>
                  <a:srgbClr val="13547A"/>
                </a:solidFill>
                <a:latin typeface="+mj-lt"/>
                <a:cs typeface="Arial"/>
              </a:rPr>
              <a:t>details</a:t>
            </a:r>
            <a:endParaRPr lang="fr-FR" sz="1600" spc="-5" dirty="0">
              <a:solidFill>
                <a:srgbClr val="13547A"/>
              </a:solidFill>
              <a:latin typeface="+mj-lt"/>
              <a:cs typeface="Arial"/>
            </a:endParaRPr>
          </a:p>
          <a:p>
            <a:pPr marL="12700">
              <a:lnSpc>
                <a:spcPct val="100000"/>
              </a:lnSpc>
              <a:spcBef>
                <a:spcPts val="100"/>
              </a:spcBef>
            </a:pPr>
            <a:endParaRPr lang="fr-FR" sz="1600" spc="-5" dirty="0">
              <a:solidFill>
                <a:srgbClr val="13547A"/>
              </a:solidFill>
              <a:latin typeface="+mj-lt"/>
              <a:cs typeface="Arial"/>
            </a:endParaRPr>
          </a:p>
          <a:p>
            <a:pPr marL="12700">
              <a:lnSpc>
                <a:spcPct val="100000"/>
              </a:lnSpc>
              <a:spcBef>
                <a:spcPts val="100"/>
              </a:spcBef>
            </a:pPr>
            <a:r>
              <a:rPr lang="fr-FR" sz="1600" spc="-5" dirty="0">
                <a:solidFill>
                  <a:srgbClr val="13547A"/>
                </a:solidFill>
                <a:latin typeface="+mj-lt"/>
                <a:cs typeface="Arial"/>
              </a:rPr>
              <a:t>-</a:t>
            </a:r>
            <a:r>
              <a:rPr lang="fr-FR" sz="1600" spc="-5" dirty="0" err="1">
                <a:solidFill>
                  <a:srgbClr val="13547A"/>
                </a:solidFill>
                <a:latin typeface="+mj-lt"/>
                <a:cs typeface="Arial"/>
              </a:rPr>
              <a:t>communicate</a:t>
            </a:r>
            <a:r>
              <a:rPr lang="fr-FR" sz="1600" spc="-5" dirty="0">
                <a:solidFill>
                  <a:srgbClr val="13547A"/>
                </a:solidFill>
                <a:latin typeface="+mj-lt"/>
                <a:cs typeface="Arial"/>
              </a:rPr>
              <a:t> </a:t>
            </a:r>
            <a:r>
              <a:rPr lang="fr-FR" sz="1600" spc="-5" dirty="0" err="1">
                <a:solidFill>
                  <a:srgbClr val="13547A"/>
                </a:solidFill>
                <a:latin typeface="+mj-lt"/>
                <a:cs typeface="Arial"/>
              </a:rPr>
              <a:t>with</a:t>
            </a:r>
            <a:r>
              <a:rPr lang="fr-FR" sz="1600" spc="-5" dirty="0">
                <a:solidFill>
                  <a:srgbClr val="13547A"/>
                </a:solidFill>
                <a:latin typeface="+mj-lt"/>
                <a:cs typeface="Arial"/>
              </a:rPr>
              <a:t> </a:t>
            </a:r>
            <a:r>
              <a:rPr lang="fr-FR" sz="1600" spc="-5" dirty="0" err="1">
                <a:solidFill>
                  <a:srgbClr val="13547A"/>
                </a:solidFill>
                <a:latin typeface="+mj-lt"/>
                <a:cs typeface="Arial"/>
              </a:rPr>
              <a:t>buyer</a:t>
            </a:r>
            <a:r>
              <a:rPr lang="fr-FR" sz="1600" spc="-5" dirty="0">
                <a:solidFill>
                  <a:srgbClr val="13547A"/>
                </a:solidFill>
                <a:latin typeface="+mj-lt"/>
                <a:cs typeface="Arial"/>
              </a:rPr>
              <a:t> and seller </a:t>
            </a:r>
          </a:p>
          <a:p>
            <a:pPr marL="12700">
              <a:lnSpc>
                <a:spcPct val="100000"/>
              </a:lnSpc>
              <a:spcBef>
                <a:spcPts val="100"/>
              </a:spcBef>
            </a:pPr>
            <a:endParaRPr lang="fr-FR" sz="1900" spc="-5" dirty="0">
              <a:solidFill>
                <a:srgbClr val="6E6E6E"/>
              </a:solidFill>
              <a:latin typeface="Arial"/>
              <a:cs typeface="Arial"/>
            </a:endParaRPr>
          </a:p>
          <a:p>
            <a:pPr marL="12700">
              <a:lnSpc>
                <a:spcPct val="100000"/>
              </a:lnSpc>
              <a:spcBef>
                <a:spcPts val="100"/>
              </a:spcBef>
            </a:pPr>
            <a:endParaRPr lang="fr-FR" sz="1900" spc="-5" dirty="0">
              <a:solidFill>
                <a:srgbClr val="6E6E6E"/>
              </a:solidFill>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11</a:t>
            </a:fld>
            <a:endParaRPr dirty="0"/>
          </a:p>
        </p:txBody>
      </p:sp>
      <p:pic>
        <p:nvPicPr>
          <p:cNvPr id="13" name="Picture 12">
            <a:extLst>
              <a:ext uri="{FF2B5EF4-FFF2-40B4-BE49-F238E27FC236}">
                <a16:creationId xmlns:a16="http://schemas.microsoft.com/office/drawing/2014/main" id="{B8414697-02A1-4DDF-9DCA-274DE1BF6E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88036"/>
            <a:ext cx="5416658" cy="4322114"/>
          </a:xfrm>
          <a:prstGeom prst="rect">
            <a:avLst/>
          </a:prstGeom>
        </p:spPr>
      </p:pic>
      <p:sp>
        <p:nvSpPr>
          <p:cNvPr id="16" name="TextBox 15">
            <a:extLst>
              <a:ext uri="{FF2B5EF4-FFF2-40B4-BE49-F238E27FC236}">
                <a16:creationId xmlns:a16="http://schemas.microsoft.com/office/drawing/2014/main" id="{3FD32F15-4D4F-4D4F-B2E7-0FA427A014FC}"/>
              </a:ext>
            </a:extLst>
          </p:cNvPr>
          <p:cNvSpPr txBox="1"/>
          <p:nvPr/>
        </p:nvSpPr>
        <p:spPr>
          <a:xfrm>
            <a:off x="304027" y="129005"/>
            <a:ext cx="2332690" cy="369332"/>
          </a:xfrm>
          <a:prstGeom prst="rect">
            <a:avLst/>
          </a:prstGeom>
          <a:noFill/>
        </p:spPr>
        <p:txBody>
          <a:bodyPr wrap="none" rtlCol="0">
            <a:spAutoFit/>
          </a:bodyPr>
          <a:lstStyle/>
          <a:p>
            <a:r>
              <a:rPr lang="en-US" b="1" dirty="0">
                <a:solidFill>
                  <a:schemeClr val="bg1"/>
                </a:solidFill>
                <a:latin typeface="Montserrat" pitchFamily="2" charset="0"/>
              </a:rPr>
              <a:t>RELATED WORKS</a:t>
            </a:r>
          </a:p>
        </p:txBody>
      </p:sp>
      <p:pic>
        <p:nvPicPr>
          <p:cNvPr id="8" name="Graphic 7">
            <a:extLst>
              <a:ext uri="{FF2B5EF4-FFF2-40B4-BE49-F238E27FC236}">
                <a16:creationId xmlns:a16="http://schemas.microsoft.com/office/drawing/2014/main" id="{D899F502-ABCF-42D8-BF67-E1450DBF9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057961"/>
            <a:ext cx="9144000" cy="857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12</a:t>
            </a:fld>
            <a:endParaRPr dirty="0"/>
          </a:p>
        </p:txBody>
      </p:sp>
      <p:pic>
        <p:nvPicPr>
          <p:cNvPr id="3" name="Picture 2">
            <a:extLst>
              <a:ext uri="{FF2B5EF4-FFF2-40B4-BE49-F238E27FC236}">
                <a16:creationId xmlns:a16="http://schemas.microsoft.com/office/drawing/2014/main" id="{7EAD69AA-722D-4BF8-83DC-51CB94D5BC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 y="0"/>
            <a:ext cx="9142223"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874AAB8-14B6-402D-A22C-093C129BB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27"/>
            <a:ext cx="9144000" cy="627343"/>
          </a:xfrm>
          <a:prstGeom prst="rect">
            <a:avLst/>
          </a:prstGeom>
        </p:spPr>
      </p:pic>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13</a:t>
            </a:fld>
            <a:endParaRPr dirty="0"/>
          </a:p>
        </p:txBody>
      </p:sp>
      <p:pic>
        <p:nvPicPr>
          <p:cNvPr id="16" name="Picture 15">
            <a:extLst>
              <a:ext uri="{FF2B5EF4-FFF2-40B4-BE49-F238E27FC236}">
                <a16:creationId xmlns:a16="http://schemas.microsoft.com/office/drawing/2014/main" id="{D3ED5586-A1A7-44E0-8A6F-F36F9395EFEC}"/>
              </a:ext>
            </a:extLst>
          </p:cNvPr>
          <p:cNvPicPr>
            <a:picLocks noChangeAspect="1"/>
          </p:cNvPicPr>
          <p:nvPr/>
        </p:nvPicPr>
        <p:blipFill rotWithShape="1">
          <a:blip r:embed="rId5">
            <a:extLst>
              <a:ext uri="{28A0092B-C50C-407E-A947-70E740481C1C}">
                <a14:useLocalDpi xmlns:a14="http://schemas.microsoft.com/office/drawing/2010/main" val="0"/>
              </a:ext>
            </a:extLst>
          </a:blip>
          <a:srcRect t="17663" r="622" b="27411"/>
          <a:stretch/>
        </p:blipFill>
        <p:spPr>
          <a:xfrm>
            <a:off x="1295400" y="1346849"/>
            <a:ext cx="6553200" cy="2825101"/>
          </a:xfrm>
          <a:prstGeom prst="rect">
            <a:avLst/>
          </a:prstGeom>
        </p:spPr>
      </p:pic>
      <p:sp>
        <p:nvSpPr>
          <p:cNvPr id="14" name="TextBox 13">
            <a:extLst>
              <a:ext uri="{FF2B5EF4-FFF2-40B4-BE49-F238E27FC236}">
                <a16:creationId xmlns:a16="http://schemas.microsoft.com/office/drawing/2014/main" id="{6C97990F-7B99-4E6B-B76C-FD9401CE3DB4}"/>
              </a:ext>
            </a:extLst>
          </p:cNvPr>
          <p:cNvSpPr txBox="1"/>
          <p:nvPr/>
        </p:nvSpPr>
        <p:spPr>
          <a:xfrm>
            <a:off x="304027" y="129005"/>
            <a:ext cx="2201244" cy="369332"/>
          </a:xfrm>
          <a:prstGeom prst="rect">
            <a:avLst/>
          </a:prstGeom>
          <a:noFill/>
        </p:spPr>
        <p:txBody>
          <a:bodyPr wrap="none" rtlCol="0">
            <a:spAutoFit/>
          </a:bodyPr>
          <a:lstStyle/>
          <a:p>
            <a:r>
              <a:rPr lang="en-US" b="1" dirty="0">
                <a:solidFill>
                  <a:schemeClr val="bg1"/>
                </a:solidFill>
                <a:latin typeface="Montserrat" pitchFamily="2" charset="0"/>
              </a:rPr>
              <a:t>WHAT IS SCRUM</a:t>
            </a:r>
          </a:p>
        </p:txBody>
      </p:sp>
      <p:pic>
        <p:nvPicPr>
          <p:cNvPr id="7" name="Graphic 6">
            <a:extLst>
              <a:ext uri="{FF2B5EF4-FFF2-40B4-BE49-F238E27FC236}">
                <a16:creationId xmlns:a16="http://schemas.microsoft.com/office/drawing/2014/main" id="{5A942D39-A34D-4655-A09E-3725DC22DD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057961"/>
            <a:ext cx="9144000" cy="85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DFDD087-BA68-49AC-9E26-B75F329D2A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81" y="2231263"/>
            <a:ext cx="9144000" cy="1788287"/>
          </a:xfrm>
          <a:prstGeom prst="rect">
            <a:avLst/>
          </a:prstGeom>
        </p:spPr>
      </p:pic>
      <p:pic>
        <p:nvPicPr>
          <p:cNvPr id="6" name="Graphic 5">
            <a:extLst>
              <a:ext uri="{FF2B5EF4-FFF2-40B4-BE49-F238E27FC236}">
                <a16:creationId xmlns:a16="http://schemas.microsoft.com/office/drawing/2014/main" id="{FEDDAF73-600E-471A-96EF-52500B453B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1"/>
            <a:ext cx="9144000" cy="627343"/>
          </a:xfrm>
          <a:prstGeom prst="rect">
            <a:avLst/>
          </a:prstGeom>
        </p:spPr>
      </p:pic>
      <p:sp>
        <p:nvSpPr>
          <p:cNvPr id="4" name="object 4"/>
          <p:cNvSpPr txBox="1"/>
          <p:nvPr/>
        </p:nvSpPr>
        <p:spPr>
          <a:xfrm>
            <a:off x="2129033" y="514350"/>
            <a:ext cx="4885934" cy="1007968"/>
          </a:xfrm>
          <a:prstGeom prst="rect">
            <a:avLst/>
          </a:prstGeom>
        </p:spPr>
        <p:txBody>
          <a:bodyPr vert="horz" wrap="square" lIns="0" tIns="172720" rIns="0" bIns="0" rtlCol="0">
            <a:spAutoFit/>
          </a:bodyPr>
          <a:lstStyle/>
          <a:p>
            <a:pPr algn="ctr">
              <a:lnSpc>
                <a:spcPct val="100000"/>
              </a:lnSpc>
              <a:spcBef>
                <a:spcPts val="1360"/>
              </a:spcBef>
            </a:pPr>
            <a:r>
              <a:rPr sz="3600" spc="-10" dirty="0">
                <a:latin typeface="Montserrat" pitchFamily="2" charset="0"/>
                <a:cs typeface="Arial"/>
              </a:rPr>
              <a:t>Project </a:t>
            </a:r>
            <a:r>
              <a:rPr sz="3600" spc="-5" dirty="0">
                <a:solidFill>
                  <a:srgbClr val="13547A"/>
                </a:solidFill>
                <a:latin typeface="Montserrat" pitchFamily="2" charset="0"/>
                <a:cs typeface="Arial"/>
              </a:rPr>
              <a:t>Scrum</a:t>
            </a:r>
            <a:r>
              <a:rPr sz="3600" spc="-85" dirty="0">
                <a:solidFill>
                  <a:srgbClr val="EF4949"/>
                </a:solidFill>
                <a:latin typeface="Montserrat" pitchFamily="2" charset="0"/>
                <a:cs typeface="Arial"/>
              </a:rPr>
              <a:t> </a:t>
            </a:r>
            <a:r>
              <a:rPr sz="3600" spc="-105" dirty="0">
                <a:latin typeface="Montserrat" pitchFamily="2" charset="0"/>
                <a:cs typeface="Arial"/>
              </a:rPr>
              <a:t>Team</a:t>
            </a:r>
            <a:endParaRPr lang="en-US" sz="3600" spc="-105" dirty="0">
              <a:latin typeface="Montserrat" pitchFamily="2" charset="0"/>
              <a:cs typeface="Arial"/>
            </a:endParaRPr>
          </a:p>
          <a:p>
            <a:pPr algn="ctr">
              <a:lnSpc>
                <a:spcPct val="100000"/>
              </a:lnSpc>
              <a:spcBef>
                <a:spcPts val="490"/>
              </a:spcBef>
            </a:pPr>
            <a:r>
              <a:rPr lang="en-US" sz="1400" spc="-5" dirty="0">
                <a:solidFill>
                  <a:srgbClr val="3F3F3F"/>
                </a:solidFill>
                <a:latin typeface="Montserrat" pitchFamily="2" charset="0"/>
                <a:cs typeface="Arial"/>
              </a:rPr>
              <a:t>There are three </a:t>
            </a:r>
            <a:r>
              <a:rPr lang="en-US" sz="1400" dirty="0">
                <a:solidFill>
                  <a:srgbClr val="3F3F3F"/>
                </a:solidFill>
                <a:latin typeface="Montserrat" pitchFamily="2" charset="0"/>
                <a:cs typeface="Arial"/>
              </a:rPr>
              <a:t>main roles </a:t>
            </a:r>
            <a:r>
              <a:rPr lang="en-US" sz="1400" spc="-5" dirty="0">
                <a:solidFill>
                  <a:srgbClr val="3F3F3F"/>
                </a:solidFill>
                <a:latin typeface="Montserrat" pitchFamily="2" charset="0"/>
                <a:cs typeface="Arial"/>
              </a:rPr>
              <a:t>in</a:t>
            </a:r>
            <a:r>
              <a:rPr lang="en-US" sz="1400" spc="-40" dirty="0">
                <a:solidFill>
                  <a:srgbClr val="3F3F3F"/>
                </a:solidFill>
                <a:latin typeface="Montserrat" pitchFamily="2" charset="0"/>
                <a:cs typeface="Arial"/>
              </a:rPr>
              <a:t> </a:t>
            </a:r>
            <a:r>
              <a:rPr lang="en-US" sz="1400" dirty="0">
                <a:solidFill>
                  <a:srgbClr val="3F3F3F"/>
                </a:solidFill>
                <a:latin typeface="Montserrat" pitchFamily="2" charset="0"/>
                <a:cs typeface="Arial"/>
              </a:rPr>
              <a:t>scrum</a:t>
            </a:r>
            <a:endParaRPr lang="en-US" sz="1400" dirty="0">
              <a:latin typeface="Montserrat" pitchFamily="2" charset="0"/>
              <a:cs typeface="Arial"/>
            </a:endParaRPr>
          </a:p>
        </p:txBody>
      </p:sp>
      <p:sp>
        <p:nvSpPr>
          <p:cNvPr id="5" name="object 5"/>
          <p:cNvSpPr txBox="1"/>
          <p:nvPr/>
        </p:nvSpPr>
        <p:spPr>
          <a:xfrm>
            <a:off x="771207" y="3715950"/>
            <a:ext cx="1181100" cy="212879"/>
          </a:xfrm>
          <a:prstGeom prst="rect">
            <a:avLst/>
          </a:prstGeom>
        </p:spPr>
        <p:txBody>
          <a:bodyPr vert="horz" wrap="square" lIns="0" tIns="12700" rIns="0" bIns="0" rtlCol="0">
            <a:spAutoFit/>
          </a:bodyPr>
          <a:lstStyle/>
          <a:p>
            <a:pPr marL="12700">
              <a:lnSpc>
                <a:spcPct val="100000"/>
              </a:lnSpc>
              <a:spcBef>
                <a:spcPts val="100"/>
              </a:spcBef>
            </a:pPr>
            <a:r>
              <a:rPr lang="fr-FR" sz="1300" b="1" spc="-5" dirty="0">
                <a:solidFill>
                  <a:schemeClr val="bg1"/>
                </a:solidFill>
                <a:latin typeface="Montserrat" pitchFamily="2" charset="0"/>
                <a:cs typeface="Arial"/>
              </a:rPr>
              <a:t>Kais CHAIEB</a:t>
            </a:r>
            <a:endParaRPr sz="1300" dirty="0">
              <a:solidFill>
                <a:schemeClr val="bg1"/>
              </a:solidFill>
              <a:latin typeface="Montserrat" pitchFamily="2" charset="0"/>
              <a:cs typeface="Arial"/>
            </a:endParaRPr>
          </a:p>
        </p:txBody>
      </p:sp>
      <p:sp>
        <p:nvSpPr>
          <p:cNvPr id="8" name="object 8"/>
          <p:cNvSpPr txBox="1"/>
          <p:nvPr/>
        </p:nvSpPr>
        <p:spPr>
          <a:xfrm>
            <a:off x="457200" y="1731414"/>
            <a:ext cx="1828800" cy="228268"/>
          </a:xfrm>
          <a:prstGeom prst="rect">
            <a:avLst/>
          </a:prstGeom>
        </p:spPr>
        <p:txBody>
          <a:bodyPr vert="horz" wrap="square" lIns="0" tIns="12700" rIns="0" bIns="0" rtlCol="0">
            <a:spAutoFit/>
          </a:bodyPr>
          <a:lstStyle/>
          <a:p>
            <a:pPr algn="ctr"/>
            <a:r>
              <a:rPr lang="en-US" sz="1400" b="1" i="0" dirty="0">
                <a:solidFill>
                  <a:srgbClr val="13547A"/>
                </a:solidFill>
                <a:effectLst/>
                <a:latin typeface="Montserrat" pitchFamily="2" charset="0"/>
              </a:rPr>
              <a:t>Product Owner</a:t>
            </a:r>
          </a:p>
        </p:txBody>
      </p:sp>
      <p:sp>
        <p:nvSpPr>
          <p:cNvPr id="7" name="object 7"/>
          <p:cNvSpPr txBox="1"/>
          <p:nvPr/>
        </p:nvSpPr>
        <p:spPr>
          <a:xfrm>
            <a:off x="4806623" y="3715950"/>
            <a:ext cx="1746577" cy="212879"/>
          </a:xfrm>
          <a:prstGeom prst="rect">
            <a:avLst/>
          </a:prstGeom>
        </p:spPr>
        <p:txBody>
          <a:bodyPr vert="horz" wrap="square" lIns="0" tIns="12700" rIns="0" bIns="0" rtlCol="0">
            <a:spAutoFit/>
          </a:bodyPr>
          <a:lstStyle/>
          <a:p>
            <a:pPr marL="12700">
              <a:lnSpc>
                <a:spcPct val="100000"/>
              </a:lnSpc>
              <a:spcBef>
                <a:spcPts val="100"/>
              </a:spcBef>
            </a:pPr>
            <a:r>
              <a:rPr lang="fr-FR" sz="1300" b="1" spc="-5" dirty="0">
                <a:solidFill>
                  <a:schemeClr val="bg1"/>
                </a:solidFill>
                <a:latin typeface="Montserrat" pitchFamily="2" charset="0"/>
                <a:cs typeface="Arial"/>
              </a:rPr>
              <a:t>Hafedh MANCHOUL</a:t>
            </a:r>
            <a:endParaRPr sz="1300" dirty="0">
              <a:solidFill>
                <a:schemeClr val="bg1"/>
              </a:solidFill>
              <a:latin typeface="Montserrat" pitchFamily="2" charset="0"/>
              <a:cs typeface="Arial"/>
            </a:endParaRPr>
          </a:p>
        </p:txBody>
      </p:sp>
      <p:sp>
        <p:nvSpPr>
          <p:cNvPr id="10" name="object 10"/>
          <p:cNvSpPr txBox="1"/>
          <p:nvPr/>
        </p:nvSpPr>
        <p:spPr>
          <a:xfrm>
            <a:off x="5975828" y="1731414"/>
            <a:ext cx="1488119" cy="228268"/>
          </a:xfrm>
          <a:prstGeom prst="rect">
            <a:avLst/>
          </a:prstGeom>
        </p:spPr>
        <p:txBody>
          <a:bodyPr vert="horz" wrap="square" lIns="0" tIns="12700" rIns="0" bIns="0" rtlCol="0">
            <a:spAutoFit/>
          </a:bodyPr>
          <a:lstStyle/>
          <a:p>
            <a:pPr marL="12700" algn="ctr">
              <a:lnSpc>
                <a:spcPct val="100000"/>
              </a:lnSpc>
              <a:spcBef>
                <a:spcPts val="100"/>
              </a:spcBef>
            </a:pPr>
            <a:r>
              <a:rPr sz="1400" b="1" spc="-5" dirty="0">
                <a:solidFill>
                  <a:srgbClr val="13547A"/>
                </a:solidFill>
                <a:latin typeface="Montserrat" pitchFamily="2" charset="0"/>
                <a:cs typeface="Arial"/>
              </a:rPr>
              <a:t>Scrum</a:t>
            </a:r>
            <a:r>
              <a:rPr sz="1400" b="1" spc="-80" dirty="0">
                <a:solidFill>
                  <a:srgbClr val="13547A"/>
                </a:solidFill>
                <a:latin typeface="Montserrat" pitchFamily="2" charset="0"/>
                <a:cs typeface="Arial"/>
              </a:rPr>
              <a:t> </a:t>
            </a:r>
            <a:r>
              <a:rPr sz="1400" b="1" spc="-30" dirty="0">
                <a:solidFill>
                  <a:srgbClr val="13547A"/>
                </a:solidFill>
                <a:latin typeface="Montserrat" pitchFamily="2" charset="0"/>
                <a:cs typeface="Arial"/>
              </a:rPr>
              <a:t>Team</a:t>
            </a:r>
            <a:endParaRPr sz="1400" dirty="0">
              <a:solidFill>
                <a:srgbClr val="13547A"/>
              </a:solidFill>
              <a:latin typeface="Montserrat" pitchFamily="2" charset="0"/>
              <a:cs typeface="Arial"/>
            </a:endParaRP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14</a:t>
            </a:fld>
            <a:endParaRPr dirty="0"/>
          </a:p>
        </p:txBody>
      </p:sp>
      <p:sp>
        <p:nvSpPr>
          <p:cNvPr id="9" name="object 9"/>
          <p:cNvSpPr txBox="1"/>
          <p:nvPr/>
        </p:nvSpPr>
        <p:spPr>
          <a:xfrm>
            <a:off x="7038347" y="3715950"/>
            <a:ext cx="1572253" cy="212879"/>
          </a:xfrm>
          <a:prstGeom prst="rect">
            <a:avLst/>
          </a:prstGeom>
        </p:spPr>
        <p:txBody>
          <a:bodyPr vert="horz" wrap="square" lIns="0" tIns="12700" rIns="0" bIns="0" rtlCol="0">
            <a:spAutoFit/>
          </a:bodyPr>
          <a:lstStyle/>
          <a:p>
            <a:pPr marL="12700">
              <a:lnSpc>
                <a:spcPct val="100000"/>
              </a:lnSpc>
              <a:spcBef>
                <a:spcPts val="100"/>
              </a:spcBef>
            </a:pPr>
            <a:r>
              <a:rPr lang="fr-FR" sz="1300" b="1" spc="-20" dirty="0">
                <a:solidFill>
                  <a:schemeClr val="bg1"/>
                </a:solidFill>
                <a:latin typeface="Montserrat" pitchFamily="2" charset="0"/>
                <a:cs typeface="Arial"/>
              </a:rPr>
              <a:t>Nader BEN REJEB</a:t>
            </a:r>
            <a:endParaRPr sz="1300" dirty="0">
              <a:solidFill>
                <a:schemeClr val="bg1"/>
              </a:solidFill>
              <a:latin typeface="Montserrat" pitchFamily="2" charset="0"/>
              <a:cs typeface="Arial"/>
            </a:endParaRPr>
          </a:p>
        </p:txBody>
      </p:sp>
      <p:sp>
        <p:nvSpPr>
          <p:cNvPr id="38" name="object 5">
            <a:extLst>
              <a:ext uri="{FF2B5EF4-FFF2-40B4-BE49-F238E27FC236}">
                <a16:creationId xmlns:a16="http://schemas.microsoft.com/office/drawing/2014/main" id="{AD7183B4-D26A-458A-A60B-7FD6E6D7A4DB}"/>
              </a:ext>
            </a:extLst>
          </p:cNvPr>
          <p:cNvSpPr txBox="1"/>
          <p:nvPr/>
        </p:nvSpPr>
        <p:spPr>
          <a:xfrm>
            <a:off x="2924492" y="3710061"/>
            <a:ext cx="1181100" cy="212879"/>
          </a:xfrm>
          <a:prstGeom prst="rect">
            <a:avLst/>
          </a:prstGeom>
        </p:spPr>
        <p:txBody>
          <a:bodyPr vert="horz" wrap="square" lIns="0" tIns="12700" rIns="0" bIns="0" rtlCol="0">
            <a:spAutoFit/>
          </a:bodyPr>
          <a:lstStyle/>
          <a:p>
            <a:pPr marL="12700">
              <a:lnSpc>
                <a:spcPct val="100000"/>
              </a:lnSpc>
              <a:spcBef>
                <a:spcPts val="100"/>
              </a:spcBef>
            </a:pPr>
            <a:r>
              <a:rPr lang="fr-FR" sz="1300" b="1" spc="-5" dirty="0">
                <a:solidFill>
                  <a:schemeClr val="bg1"/>
                </a:solidFill>
                <a:latin typeface="Montserrat" pitchFamily="2" charset="0"/>
                <a:cs typeface="Arial"/>
              </a:rPr>
              <a:t>Kais CHAIEB</a:t>
            </a:r>
            <a:endParaRPr sz="1300" dirty="0">
              <a:solidFill>
                <a:schemeClr val="bg1"/>
              </a:solidFill>
              <a:latin typeface="Montserrat" pitchFamily="2" charset="0"/>
              <a:cs typeface="Arial"/>
            </a:endParaRPr>
          </a:p>
        </p:txBody>
      </p:sp>
      <p:sp>
        <p:nvSpPr>
          <p:cNvPr id="39" name="object 8">
            <a:extLst>
              <a:ext uri="{FF2B5EF4-FFF2-40B4-BE49-F238E27FC236}">
                <a16:creationId xmlns:a16="http://schemas.microsoft.com/office/drawing/2014/main" id="{23347890-B7F8-4804-A71C-7B4A4413E506}"/>
              </a:ext>
            </a:extLst>
          </p:cNvPr>
          <p:cNvSpPr txBox="1"/>
          <p:nvPr/>
        </p:nvSpPr>
        <p:spPr>
          <a:xfrm>
            <a:off x="2779081" y="1731414"/>
            <a:ext cx="1488119" cy="228268"/>
          </a:xfrm>
          <a:prstGeom prst="rect">
            <a:avLst/>
          </a:prstGeom>
        </p:spPr>
        <p:txBody>
          <a:bodyPr vert="horz" wrap="square" lIns="0" tIns="12700" rIns="0" bIns="0" rtlCol="0">
            <a:spAutoFit/>
          </a:bodyPr>
          <a:lstStyle/>
          <a:p>
            <a:pPr marL="12700" algn="ctr">
              <a:lnSpc>
                <a:spcPct val="100000"/>
              </a:lnSpc>
              <a:spcBef>
                <a:spcPts val="100"/>
              </a:spcBef>
            </a:pPr>
            <a:r>
              <a:rPr sz="1400" b="1" spc="-5" dirty="0">
                <a:solidFill>
                  <a:srgbClr val="13547A"/>
                </a:solidFill>
                <a:latin typeface="Montserrat" pitchFamily="2" charset="0"/>
                <a:cs typeface="Arial"/>
              </a:rPr>
              <a:t>Scrum</a:t>
            </a:r>
            <a:r>
              <a:rPr sz="1400" b="1" spc="-80" dirty="0">
                <a:solidFill>
                  <a:srgbClr val="13547A"/>
                </a:solidFill>
                <a:latin typeface="Montserrat" pitchFamily="2" charset="0"/>
                <a:cs typeface="Arial"/>
              </a:rPr>
              <a:t> </a:t>
            </a:r>
            <a:r>
              <a:rPr lang="en-US" sz="1400" b="1" dirty="0">
                <a:solidFill>
                  <a:srgbClr val="13547A"/>
                </a:solidFill>
                <a:latin typeface="Montserrat" pitchFamily="2" charset="0"/>
                <a:cs typeface="Arial"/>
              </a:rPr>
              <a:t>Master</a:t>
            </a:r>
            <a:endParaRPr sz="1400" dirty="0">
              <a:solidFill>
                <a:srgbClr val="13547A"/>
              </a:solidFill>
              <a:latin typeface="Montserrat" pitchFamily="2" charset="0"/>
              <a:cs typeface="Arial"/>
            </a:endParaRPr>
          </a:p>
        </p:txBody>
      </p:sp>
      <p:pic>
        <p:nvPicPr>
          <p:cNvPr id="43" name="Picture 42">
            <a:extLst>
              <a:ext uri="{FF2B5EF4-FFF2-40B4-BE49-F238E27FC236}">
                <a16:creationId xmlns:a16="http://schemas.microsoft.com/office/drawing/2014/main" id="{A3FD6ECA-EA89-4617-AE92-AF9A5825C9D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46579" b="28924"/>
          <a:stretch/>
        </p:blipFill>
        <p:spPr>
          <a:xfrm>
            <a:off x="5029200" y="2336377"/>
            <a:ext cx="1280640" cy="1277918"/>
          </a:xfrm>
          <a:prstGeom prst="ellipse">
            <a:avLst/>
          </a:prstGeom>
        </p:spPr>
      </p:pic>
      <p:pic>
        <p:nvPicPr>
          <p:cNvPr id="45" name="Picture 44">
            <a:extLst>
              <a:ext uri="{FF2B5EF4-FFF2-40B4-BE49-F238E27FC236}">
                <a16:creationId xmlns:a16="http://schemas.microsoft.com/office/drawing/2014/main" id="{A4E36B82-5326-4319-BE1F-2035AA9B6B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0623" b="17941"/>
          <a:stretch/>
        </p:blipFill>
        <p:spPr>
          <a:xfrm>
            <a:off x="7147844" y="2339967"/>
            <a:ext cx="1310356" cy="1248073"/>
          </a:xfrm>
          <a:prstGeom prst="ellipse">
            <a:avLst/>
          </a:prstGeom>
        </p:spPr>
      </p:pic>
      <p:pic>
        <p:nvPicPr>
          <p:cNvPr id="47" name="Picture 46">
            <a:extLst>
              <a:ext uri="{FF2B5EF4-FFF2-40B4-BE49-F238E27FC236}">
                <a16:creationId xmlns:a16="http://schemas.microsoft.com/office/drawing/2014/main" id="{5FAE5449-12DB-4DF9-B185-01A33847993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6460" t="7903" b="23662"/>
          <a:stretch/>
        </p:blipFill>
        <p:spPr>
          <a:xfrm>
            <a:off x="2895600" y="2344018"/>
            <a:ext cx="1199055" cy="1256415"/>
          </a:xfrm>
          <a:prstGeom prst="ellipse">
            <a:avLst/>
          </a:prstGeom>
        </p:spPr>
      </p:pic>
      <p:pic>
        <p:nvPicPr>
          <p:cNvPr id="48" name="Picture 47">
            <a:extLst>
              <a:ext uri="{FF2B5EF4-FFF2-40B4-BE49-F238E27FC236}">
                <a16:creationId xmlns:a16="http://schemas.microsoft.com/office/drawing/2014/main" id="{4377CBC7-C33F-4A00-85A1-E0F391C1F47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6460" t="7903" b="23662"/>
          <a:stretch/>
        </p:blipFill>
        <p:spPr>
          <a:xfrm>
            <a:off x="762000" y="2344018"/>
            <a:ext cx="1199055" cy="1256415"/>
          </a:xfrm>
          <a:prstGeom prst="ellipse">
            <a:avLst/>
          </a:prstGeom>
        </p:spPr>
      </p:pic>
      <p:sp>
        <p:nvSpPr>
          <p:cNvPr id="24" name="TextBox 23">
            <a:extLst>
              <a:ext uri="{FF2B5EF4-FFF2-40B4-BE49-F238E27FC236}">
                <a16:creationId xmlns:a16="http://schemas.microsoft.com/office/drawing/2014/main" id="{E7724D05-C66E-4B9C-B8F2-D88C697F8804}"/>
              </a:ext>
            </a:extLst>
          </p:cNvPr>
          <p:cNvSpPr txBox="1"/>
          <p:nvPr/>
        </p:nvSpPr>
        <p:spPr>
          <a:xfrm>
            <a:off x="304027" y="129005"/>
            <a:ext cx="1835759" cy="369332"/>
          </a:xfrm>
          <a:prstGeom prst="rect">
            <a:avLst/>
          </a:prstGeom>
          <a:noFill/>
        </p:spPr>
        <p:txBody>
          <a:bodyPr wrap="none" rtlCol="0">
            <a:spAutoFit/>
          </a:bodyPr>
          <a:lstStyle/>
          <a:p>
            <a:r>
              <a:rPr lang="en-US" b="1" dirty="0">
                <a:solidFill>
                  <a:schemeClr val="bg1"/>
                </a:solidFill>
                <a:latin typeface="Montserrat" pitchFamily="2" charset="0"/>
              </a:rPr>
              <a:t>SCRUM TEAM</a:t>
            </a:r>
          </a:p>
        </p:txBody>
      </p:sp>
      <p:pic>
        <p:nvPicPr>
          <p:cNvPr id="11" name="Graphic 10">
            <a:extLst>
              <a:ext uri="{FF2B5EF4-FFF2-40B4-BE49-F238E27FC236}">
                <a16:creationId xmlns:a16="http://schemas.microsoft.com/office/drawing/2014/main" id="{E8238DD7-7EE1-413F-AC6C-5A4696FC35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76800" y="2038350"/>
            <a:ext cx="3686175" cy="142875"/>
          </a:xfrm>
          <a:prstGeom prst="rect">
            <a:avLst/>
          </a:prstGeom>
        </p:spPr>
      </p:pic>
      <p:pic>
        <p:nvPicPr>
          <p:cNvPr id="22" name="Graphic 21">
            <a:extLst>
              <a:ext uri="{FF2B5EF4-FFF2-40B4-BE49-F238E27FC236}">
                <a16:creationId xmlns:a16="http://schemas.microsoft.com/office/drawing/2014/main" id="{25069A73-B6A1-4EBE-93CB-1D4E06B4C9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5057961"/>
            <a:ext cx="9144000" cy="857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15</a:t>
            </a:fld>
            <a:endParaRPr dirty="0"/>
          </a:p>
        </p:txBody>
      </p:sp>
      <p:pic>
        <p:nvPicPr>
          <p:cNvPr id="3" name="Picture 2" descr="Chart&#10;&#10;Description automatically generated">
            <a:extLst>
              <a:ext uri="{FF2B5EF4-FFF2-40B4-BE49-F238E27FC236}">
                <a16:creationId xmlns:a16="http://schemas.microsoft.com/office/drawing/2014/main" id="{D0E2054C-3F0A-4A49-8CF5-0585AF659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 y="0"/>
            <a:ext cx="9142223"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DE1192-4847-4975-9F29-2490D5ED6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16</a:t>
            </a:fld>
            <a:endParaRPr dirty="0"/>
          </a:p>
        </p:txBody>
      </p:sp>
      <p:grpSp>
        <p:nvGrpSpPr>
          <p:cNvPr id="49" name="Group 48">
            <a:extLst>
              <a:ext uri="{FF2B5EF4-FFF2-40B4-BE49-F238E27FC236}">
                <a16:creationId xmlns:a16="http://schemas.microsoft.com/office/drawing/2014/main" id="{47580755-07A3-4938-8788-6AE645F5E22A}"/>
              </a:ext>
            </a:extLst>
          </p:cNvPr>
          <p:cNvGrpSpPr/>
          <p:nvPr/>
        </p:nvGrpSpPr>
        <p:grpSpPr>
          <a:xfrm>
            <a:off x="1978502" y="1841218"/>
            <a:ext cx="5186997" cy="1644932"/>
            <a:chOff x="857885" y="1976438"/>
            <a:chExt cx="5186997" cy="1644932"/>
          </a:xfrm>
        </p:grpSpPr>
        <p:grpSp>
          <p:nvGrpSpPr>
            <p:cNvPr id="48" name="Group 47">
              <a:extLst>
                <a:ext uri="{FF2B5EF4-FFF2-40B4-BE49-F238E27FC236}">
                  <a16:creationId xmlns:a16="http://schemas.microsoft.com/office/drawing/2014/main" id="{EE95E1B9-F249-4881-8203-B229EE6C2F1E}"/>
                </a:ext>
              </a:extLst>
            </p:cNvPr>
            <p:cNvGrpSpPr/>
            <p:nvPr/>
          </p:nvGrpSpPr>
          <p:grpSpPr>
            <a:xfrm>
              <a:off x="857885" y="2005013"/>
              <a:ext cx="828675" cy="1616357"/>
              <a:chOff x="857885" y="2005013"/>
              <a:chExt cx="828675" cy="1616357"/>
            </a:xfrm>
          </p:grpSpPr>
          <p:sp>
            <p:nvSpPr>
              <p:cNvPr id="7" name="object 7"/>
              <p:cNvSpPr txBox="1"/>
              <p:nvPr/>
            </p:nvSpPr>
            <p:spPr>
              <a:xfrm>
                <a:off x="864552" y="3362325"/>
                <a:ext cx="815340" cy="259045"/>
              </a:xfrm>
              <a:prstGeom prst="rect">
                <a:avLst/>
              </a:prstGeom>
            </p:spPr>
            <p:txBody>
              <a:bodyPr vert="horz" wrap="square" lIns="0" tIns="12700" rIns="0" bIns="0" rtlCol="0">
                <a:spAutoFit/>
              </a:bodyPr>
              <a:lstStyle/>
              <a:p>
                <a:pPr marL="12700" algn="ctr">
                  <a:lnSpc>
                    <a:spcPct val="100000"/>
                  </a:lnSpc>
                  <a:spcBef>
                    <a:spcPts val="100"/>
                  </a:spcBef>
                </a:pPr>
                <a:r>
                  <a:rPr sz="1600" b="1" spc="-5" dirty="0">
                    <a:solidFill>
                      <a:srgbClr val="13547A"/>
                    </a:solidFill>
                    <a:latin typeface="Arial"/>
                    <a:cs typeface="Arial"/>
                  </a:rPr>
                  <a:t>Admin</a:t>
                </a:r>
                <a:endParaRPr sz="2000" dirty="0">
                  <a:solidFill>
                    <a:srgbClr val="13547A"/>
                  </a:solidFill>
                  <a:latin typeface="Arial"/>
                  <a:cs typeface="Arial"/>
                </a:endParaRPr>
              </a:p>
            </p:txBody>
          </p:sp>
          <p:pic>
            <p:nvPicPr>
              <p:cNvPr id="16" name="Graphic 15">
                <a:extLst>
                  <a:ext uri="{FF2B5EF4-FFF2-40B4-BE49-F238E27FC236}">
                    <a16:creationId xmlns:a16="http://schemas.microsoft.com/office/drawing/2014/main" id="{5ADE78AB-F9D8-4F4A-A552-6AD2BBD02F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885" y="2005013"/>
                <a:ext cx="828675" cy="1104900"/>
              </a:xfrm>
              <a:prstGeom prst="rect">
                <a:avLst/>
              </a:prstGeom>
            </p:spPr>
          </p:pic>
        </p:grpSp>
        <p:grpSp>
          <p:nvGrpSpPr>
            <p:cNvPr id="46" name="Group 45">
              <a:extLst>
                <a:ext uri="{FF2B5EF4-FFF2-40B4-BE49-F238E27FC236}">
                  <a16:creationId xmlns:a16="http://schemas.microsoft.com/office/drawing/2014/main" id="{9109DA14-2225-4E0C-AF05-AB3F9402AB10}"/>
                </a:ext>
              </a:extLst>
            </p:cNvPr>
            <p:cNvGrpSpPr/>
            <p:nvPr/>
          </p:nvGrpSpPr>
          <p:grpSpPr>
            <a:xfrm>
              <a:off x="3772323" y="2085147"/>
              <a:ext cx="815340" cy="1536223"/>
              <a:chOff x="3765867" y="2085147"/>
              <a:chExt cx="815340" cy="1536223"/>
            </a:xfrm>
          </p:grpSpPr>
          <p:sp>
            <p:nvSpPr>
              <p:cNvPr id="26" name="object 7">
                <a:extLst>
                  <a:ext uri="{FF2B5EF4-FFF2-40B4-BE49-F238E27FC236}">
                    <a16:creationId xmlns:a16="http://schemas.microsoft.com/office/drawing/2014/main" id="{26E76116-F314-4B47-8FB3-C89B0449312A}"/>
                  </a:ext>
                </a:extLst>
              </p:cNvPr>
              <p:cNvSpPr txBox="1"/>
              <p:nvPr/>
            </p:nvSpPr>
            <p:spPr>
              <a:xfrm>
                <a:off x="3765867" y="3362325"/>
                <a:ext cx="815340" cy="259045"/>
              </a:xfrm>
              <a:prstGeom prst="rect">
                <a:avLst/>
              </a:prstGeom>
            </p:spPr>
            <p:txBody>
              <a:bodyPr vert="horz" wrap="square" lIns="0" tIns="12700" rIns="0" bIns="0" rtlCol="0">
                <a:spAutoFit/>
              </a:bodyPr>
              <a:lstStyle/>
              <a:p>
                <a:pPr marL="12700" algn="ctr">
                  <a:lnSpc>
                    <a:spcPct val="100000"/>
                  </a:lnSpc>
                  <a:spcBef>
                    <a:spcPts val="100"/>
                  </a:spcBef>
                </a:pPr>
                <a:r>
                  <a:rPr lang="fr-FR" sz="1600" b="1" spc="-5" dirty="0">
                    <a:solidFill>
                      <a:srgbClr val="13547A"/>
                    </a:solidFill>
                    <a:latin typeface="Arial"/>
                    <a:cs typeface="Arial"/>
                  </a:rPr>
                  <a:t>Buyer</a:t>
                </a:r>
                <a:endParaRPr sz="2000" dirty="0">
                  <a:solidFill>
                    <a:srgbClr val="13547A"/>
                  </a:solidFill>
                  <a:latin typeface="Arial"/>
                  <a:cs typeface="Arial"/>
                </a:endParaRPr>
              </a:p>
            </p:txBody>
          </p:sp>
          <p:pic>
            <p:nvPicPr>
              <p:cNvPr id="34" name="Graphic 33">
                <a:extLst>
                  <a:ext uri="{FF2B5EF4-FFF2-40B4-BE49-F238E27FC236}">
                    <a16:creationId xmlns:a16="http://schemas.microsoft.com/office/drawing/2014/main" id="{27B1C1D9-038C-4C55-9283-7741AFDD1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23493" y="2085147"/>
                <a:ext cx="700088" cy="1024766"/>
              </a:xfrm>
              <a:prstGeom prst="rect">
                <a:avLst/>
              </a:prstGeom>
            </p:spPr>
          </p:pic>
        </p:grpSp>
        <p:grpSp>
          <p:nvGrpSpPr>
            <p:cNvPr id="45" name="Group 44">
              <a:extLst>
                <a:ext uri="{FF2B5EF4-FFF2-40B4-BE49-F238E27FC236}">
                  <a16:creationId xmlns:a16="http://schemas.microsoft.com/office/drawing/2014/main" id="{5373F05B-0B97-4765-A146-31348D3454C8}"/>
                </a:ext>
              </a:extLst>
            </p:cNvPr>
            <p:cNvGrpSpPr/>
            <p:nvPr/>
          </p:nvGrpSpPr>
          <p:grpSpPr>
            <a:xfrm>
              <a:off x="5216207" y="2014538"/>
              <a:ext cx="828675" cy="1606832"/>
              <a:chOff x="5216207" y="2014538"/>
              <a:chExt cx="828675" cy="1606832"/>
            </a:xfrm>
          </p:grpSpPr>
          <p:sp>
            <p:nvSpPr>
              <p:cNvPr id="29" name="object 7">
                <a:extLst>
                  <a:ext uri="{FF2B5EF4-FFF2-40B4-BE49-F238E27FC236}">
                    <a16:creationId xmlns:a16="http://schemas.microsoft.com/office/drawing/2014/main" id="{574DD89D-A27C-4677-942D-BE1420DFECFB}"/>
                  </a:ext>
                </a:extLst>
              </p:cNvPr>
              <p:cNvSpPr txBox="1"/>
              <p:nvPr/>
            </p:nvSpPr>
            <p:spPr>
              <a:xfrm>
                <a:off x="5222874" y="3362325"/>
                <a:ext cx="815340" cy="259045"/>
              </a:xfrm>
              <a:prstGeom prst="rect">
                <a:avLst/>
              </a:prstGeom>
            </p:spPr>
            <p:txBody>
              <a:bodyPr vert="horz" wrap="square" lIns="0" tIns="12700" rIns="0" bIns="0" rtlCol="0">
                <a:spAutoFit/>
              </a:bodyPr>
              <a:lstStyle/>
              <a:p>
                <a:pPr marL="12700" algn="ctr">
                  <a:lnSpc>
                    <a:spcPct val="100000"/>
                  </a:lnSpc>
                  <a:spcBef>
                    <a:spcPts val="100"/>
                  </a:spcBef>
                </a:pPr>
                <a:r>
                  <a:rPr lang="fr-FR" sz="1600" b="1" spc="-5" dirty="0">
                    <a:solidFill>
                      <a:srgbClr val="13547A"/>
                    </a:solidFill>
                    <a:latin typeface="Arial"/>
                    <a:cs typeface="Arial"/>
                  </a:rPr>
                  <a:t>Guest</a:t>
                </a:r>
                <a:endParaRPr sz="2000" dirty="0">
                  <a:solidFill>
                    <a:srgbClr val="13547A"/>
                  </a:solidFill>
                  <a:latin typeface="Arial"/>
                  <a:cs typeface="Arial"/>
                </a:endParaRPr>
              </a:p>
            </p:txBody>
          </p:sp>
          <p:pic>
            <p:nvPicPr>
              <p:cNvPr id="38" name="Graphic 37">
                <a:extLst>
                  <a:ext uri="{FF2B5EF4-FFF2-40B4-BE49-F238E27FC236}">
                    <a16:creationId xmlns:a16="http://schemas.microsoft.com/office/drawing/2014/main" id="{0B43E0F3-C3CF-4B45-8786-CB91C3C98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16207" y="2014538"/>
                <a:ext cx="828675" cy="1095375"/>
              </a:xfrm>
              <a:prstGeom prst="rect">
                <a:avLst/>
              </a:prstGeom>
            </p:spPr>
          </p:pic>
        </p:grpSp>
        <p:grpSp>
          <p:nvGrpSpPr>
            <p:cNvPr id="47" name="Group 46">
              <a:extLst>
                <a:ext uri="{FF2B5EF4-FFF2-40B4-BE49-F238E27FC236}">
                  <a16:creationId xmlns:a16="http://schemas.microsoft.com/office/drawing/2014/main" id="{7DB25404-FBDC-4810-9239-CFD946F15C40}"/>
                </a:ext>
              </a:extLst>
            </p:cNvPr>
            <p:cNvGrpSpPr/>
            <p:nvPr/>
          </p:nvGrpSpPr>
          <p:grpSpPr>
            <a:xfrm>
              <a:off x="2315104" y="1976438"/>
              <a:ext cx="828675" cy="1644932"/>
              <a:chOff x="2320687" y="1976438"/>
              <a:chExt cx="828675" cy="1644932"/>
            </a:xfrm>
          </p:grpSpPr>
          <p:sp>
            <p:nvSpPr>
              <p:cNvPr id="23" name="object 7">
                <a:extLst>
                  <a:ext uri="{FF2B5EF4-FFF2-40B4-BE49-F238E27FC236}">
                    <a16:creationId xmlns:a16="http://schemas.microsoft.com/office/drawing/2014/main" id="{D8822C62-D56F-44AE-86DF-DFE550895917}"/>
                  </a:ext>
                </a:extLst>
              </p:cNvPr>
              <p:cNvSpPr txBox="1"/>
              <p:nvPr/>
            </p:nvSpPr>
            <p:spPr>
              <a:xfrm>
                <a:off x="2327354" y="3362325"/>
                <a:ext cx="815340" cy="259045"/>
              </a:xfrm>
              <a:prstGeom prst="rect">
                <a:avLst/>
              </a:prstGeom>
            </p:spPr>
            <p:txBody>
              <a:bodyPr vert="horz" wrap="square" lIns="0" tIns="12700" rIns="0" bIns="0" rtlCol="0">
                <a:spAutoFit/>
              </a:bodyPr>
              <a:lstStyle/>
              <a:p>
                <a:pPr marL="12700" algn="ctr">
                  <a:lnSpc>
                    <a:spcPct val="100000"/>
                  </a:lnSpc>
                  <a:spcBef>
                    <a:spcPts val="100"/>
                  </a:spcBef>
                </a:pPr>
                <a:r>
                  <a:rPr lang="fr-FR" sz="1600" b="1" spc="-5" dirty="0">
                    <a:solidFill>
                      <a:srgbClr val="13547A"/>
                    </a:solidFill>
                    <a:latin typeface="Arial"/>
                    <a:cs typeface="Arial"/>
                  </a:rPr>
                  <a:t>Seller</a:t>
                </a:r>
                <a:endParaRPr sz="2000" dirty="0">
                  <a:solidFill>
                    <a:srgbClr val="13547A"/>
                  </a:solidFill>
                  <a:latin typeface="Arial"/>
                  <a:cs typeface="Arial"/>
                </a:endParaRPr>
              </a:p>
            </p:txBody>
          </p:sp>
          <p:pic>
            <p:nvPicPr>
              <p:cNvPr id="44" name="Graphic 43">
                <a:extLst>
                  <a:ext uri="{FF2B5EF4-FFF2-40B4-BE49-F238E27FC236}">
                    <a16:creationId xmlns:a16="http://schemas.microsoft.com/office/drawing/2014/main" id="{C43806B7-81CD-4EBE-BE63-251231706B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20687" y="1976438"/>
                <a:ext cx="828675" cy="1133475"/>
              </a:xfrm>
              <a:prstGeom prst="rect">
                <a:avLst/>
              </a:prstGeom>
            </p:spPr>
          </p:pic>
        </p:grpSp>
      </p:grpSp>
      <p:sp>
        <p:nvSpPr>
          <p:cNvPr id="22" name="TextBox 21">
            <a:extLst>
              <a:ext uri="{FF2B5EF4-FFF2-40B4-BE49-F238E27FC236}">
                <a16:creationId xmlns:a16="http://schemas.microsoft.com/office/drawing/2014/main" id="{C8334FEB-48E4-4339-815E-61F03A2AFF9A}"/>
              </a:ext>
            </a:extLst>
          </p:cNvPr>
          <p:cNvSpPr txBox="1"/>
          <p:nvPr/>
        </p:nvSpPr>
        <p:spPr>
          <a:xfrm>
            <a:off x="304027" y="129005"/>
            <a:ext cx="3246402" cy="369332"/>
          </a:xfrm>
          <a:prstGeom prst="rect">
            <a:avLst/>
          </a:prstGeom>
          <a:noFill/>
        </p:spPr>
        <p:txBody>
          <a:bodyPr wrap="none" rtlCol="0">
            <a:spAutoFit/>
          </a:bodyPr>
          <a:lstStyle/>
          <a:p>
            <a:r>
              <a:rPr lang="en-US" b="1" dirty="0">
                <a:solidFill>
                  <a:schemeClr val="bg1"/>
                </a:solidFill>
                <a:latin typeface="Montserrat" pitchFamily="2" charset="0"/>
              </a:rPr>
              <a:t>ACTORS IDENTIFICATION</a:t>
            </a:r>
          </a:p>
        </p:txBody>
      </p:sp>
      <p:pic>
        <p:nvPicPr>
          <p:cNvPr id="19" name="Graphic 18">
            <a:extLst>
              <a:ext uri="{FF2B5EF4-FFF2-40B4-BE49-F238E27FC236}">
                <a16:creationId xmlns:a16="http://schemas.microsoft.com/office/drawing/2014/main" id="{325429D7-04C5-4627-8B78-2B7A4144EE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5057961"/>
            <a:ext cx="9144000" cy="85725"/>
          </a:xfrm>
          <a:prstGeom prst="rect">
            <a:avLst/>
          </a:prstGeom>
        </p:spPr>
      </p:pic>
    </p:spTree>
    <p:extLst>
      <p:ext uri="{BB962C8B-B14F-4D97-AF65-F5344CB8AC3E}">
        <p14:creationId xmlns:p14="http://schemas.microsoft.com/office/powerpoint/2010/main" val="3718845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A6716F5-E35C-42D1-8DB0-1C1C39AE3D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4251"/>
            <a:ext cx="9144000" cy="627343"/>
          </a:xfrm>
          <a:prstGeom prst="rect">
            <a:avLst/>
          </a:prstGeom>
        </p:spPr>
      </p:pic>
      <p:sp>
        <p:nvSpPr>
          <p:cNvPr id="4" name="object 4"/>
          <p:cNvSpPr txBox="1"/>
          <p:nvPr/>
        </p:nvSpPr>
        <p:spPr>
          <a:xfrm>
            <a:off x="256199" y="749078"/>
            <a:ext cx="3475354" cy="4298613"/>
          </a:xfrm>
          <a:prstGeom prst="rect">
            <a:avLst/>
          </a:prstGeom>
        </p:spPr>
        <p:txBody>
          <a:bodyPr vert="horz" wrap="square" lIns="0" tIns="12700" rIns="0" bIns="0" rtlCol="0">
            <a:spAutoFit/>
          </a:bodyPr>
          <a:lstStyle/>
          <a:p>
            <a:pPr marL="12700">
              <a:lnSpc>
                <a:spcPct val="100000"/>
              </a:lnSpc>
              <a:spcBef>
                <a:spcPts val="100"/>
              </a:spcBef>
            </a:pPr>
            <a:r>
              <a:rPr lang="fr-FR" sz="1500" spc="-5" dirty="0">
                <a:latin typeface="Arial"/>
                <a:cs typeface="Arial"/>
              </a:rPr>
              <a:t>User management</a:t>
            </a:r>
            <a:endParaRPr sz="1500" dirty="0">
              <a:latin typeface="Arial"/>
              <a:cs typeface="Arial"/>
            </a:endParaRPr>
          </a:p>
          <a:p>
            <a:pPr marL="160655" indent="-148590">
              <a:lnSpc>
                <a:spcPct val="100000"/>
              </a:lnSpc>
              <a:buChar char="–"/>
              <a:tabLst>
                <a:tab pos="161290" algn="l"/>
              </a:tabLst>
            </a:pPr>
            <a:r>
              <a:rPr lang="en-US" sz="1600" dirty="0"/>
              <a:t>Delete a user</a:t>
            </a:r>
          </a:p>
          <a:p>
            <a:pPr marL="170815" indent="-158750">
              <a:lnSpc>
                <a:spcPct val="100000"/>
              </a:lnSpc>
              <a:spcBef>
                <a:spcPts val="270"/>
              </a:spcBef>
              <a:buChar char="–"/>
              <a:tabLst>
                <a:tab pos="171450" algn="l"/>
              </a:tabLst>
            </a:pPr>
            <a:r>
              <a:rPr lang="en-US" sz="1600" dirty="0"/>
              <a:t>See registered user</a:t>
            </a:r>
          </a:p>
          <a:p>
            <a:pPr marL="170815" indent="-158750">
              <a:lnSpc>
                <a:spcPct val="100000"/>
              </a:lnSpc>
              <a:spcBef>
                <a:spcPts val="270"/>
              </a:spcBef>
              <a:buChar char="–"/>
              <a:tabLst>
                <a:tab pos="171450" algn="l"/>
              </a:tabLst>
            </a:pPr>
            <a:r>
              <a:rPr lang="en-US" sz="1600" dirty="0"/>
              <a:t>See reported user</a:t>
            </a:r>
            <a:br>
              <a:rPr lang="en-US" sz="1600" dirty="0"/>
            </a:br>
            <a:endParaRPr lang="en-US" sz="1700" dirty="0">
              <a:latin typeface="Arial"/>
              <a:cs typeface="Arial"/>
            </a:endParaRPr>
          </a:p>
          <a:p>
            <a:pPr marL="170815" indent="-158750">
              <a:lnSpc>
                <a:spcPct val="100000"/>
              </a:lnSpc>
              <a:spcBef>
                <a:spcPts val="270"/>
              </a:spcBef>
              <a:buChar char="–"/>
              <a:tabLst>
                <a:tab pos="171450" algn="l"/>
              </a:tabLst>
            </a:pPr>
            <a:endParaRPr sz="1550" dirty="0">
              <a:latin typeface="Arial"/>
              <a:cs typeface="Arial"/>
            </a:endParaRPr>
          </a:p>
          <a:p>
            <a:pPr marL="182880">
              <a:lnSpc>
                <a:spcPct val="100000"/>
              </a:lnSpc>
              <a:spcBef>
                <a:spcPts val="5"/>
              </a:spcBef>
            </a:pPr>
            <a:r>
              <a:rPr lang="fr-FR" sz="1500" spc="-5" dirty="0">
                <a:latin typeface="Arial"/>
                <a:cs typeface="Arial"/>
              </a:rPr>
              <a:t>Seller </a:t>
            </a:r>
            <a:r>
              <a:rPr lang="fr-FR" sz="1500" spc="-5" dirty="0" err="1">
                <a:latin typeface="Arial"/>
                <a:cs typeface="Arial"/>
              </a:rPr>
              <a:t>Ads</a:t>
            </a:r>
            <a:r>
              <a:rPr lang="fr-FR" sz="1500" spc="-5" dirty="0">
                <a:latin typeface="Arial"/>
                <a:cs typeface="Arial"/>
              </a:rPr>
              <a:t> management </a:t>
            </a:r>
            <a:endParaRPr sz="1500" dirty="0">
              <a:latin typeface="Arial"/>
              <a:cs typeface="Arial"/>
            </a:endParaRPr>
          </a:p>
          <a:p>
            <a:pPr marL="341630" lvl="1" indent="-159385">
              <a:lnSpc>
                <a:spcPct val="100000"/>
              </a:lnSpc>
              <a:spcBef>
                <a:spcPts val="270"/>
              </a:spcBef>
              <a:buChar char="–"/>
              <a:tabLst>
                <a:tab pos="342265" algn="l"/>
              </a:tabLst>
            </a:pPr>
            <a:r>
              <a:rPr lang="en-US" sz="1600" dirty="0"/>
              <a:t>Check Ads</a:t>
            </a:r>
          </a:p>
          <a:p>
            <a:pPr marL="341630" lvl="1" indent="-159385">
              <a:lnSpc>
                <a:spcPct val="100000"/>
              </a:lnSpc>
              <a:spcBef>
                <a:spcPts val="270"/>
              </a:spcBef>
              <a:buChar char="–"/>
              <a:tabLst>
                <a:tab pos="342265" algn="l"/>
              </a:tabLst>
            </a:pPr>
            <a:r>
              <a:rPr lang="en-US" sz="1600" dirty="0"/>
              <a:t>View a specific ad details</a:t>
            </a:r>
          </a:p>
          <a:p>
            <a:pPr marL="341630" lvl="1" indent="-159385">
              <a:lnSpc>
                <a:spcPct val="100000"/>
              </a:lnSpc>
              <a:spcBef>
                <a:spcPts val="270"/>
              </a:spcBef>
              <a:buChar char="–"/>
              <a:tabLst>
                <a:tab pos="342265" algn="l"/>
              </a:tabLst>
            </a:pPr>
            <a:r>
              <a:rPr lang="en-US" sz="1600" dirty="0"/>
              <a:t>Add an ad to favorites list</a:t>
            </a:r>
          </a:p>
          <a:p>
            <a:pPr marL="341630" lvl="1" indent="-159385">
              <a:lnSpc>
                <a:spcPct val="100000"/>
              </a:lnSpc>
              <a:spcBef>
                <a:spcPts val="270"/>
              </a:spcBef>
              <a:buChar char="–"/>
              <a:tabLst>
                <a:tab pos="342265" algn="l"/>
              </a:tabLst>
            </a:pPr>
            <a:r>
              <a:rPr lang="en-US" sz="1600" dirty="0"/>
              <a:t>See favorites ads list</a:t>
            </a:r>
          </a:p>
          <a:p>
            <a:pPr marL="341630" lvl="1" indent="-159385">
              <a:lnSpc>
                <a:spcPct val="100000"/>
              </a:lnSpc>
              <a:spcBef>
                <a:spcPts val="270"/>
              </a:spcBef>
              <a:buChar char="–"/>
              <a:tabLst>
                <a:tab pos="342265" algn="l"/>
              </a:tabLst>
            </a:pPr>
            <a:r>
              <a:rPr lang="en-US" sz="1600" dirty="0"/>
              <a:t>Report ad</a:t>
            </a:r>
          </a:p>
          <a:p>
            <a:pPr marL="341630" lvl="1" indent="-159385">
              <a:lnSpc>
                <a:spcPct val="100000"/>
              </a:lnSpc>
              <a:spcBef>
                <a:spcPts val="270"/>
              </a:spcBef>
              <a:buChar char="–"/>
              <a:tabLst>
                <a:tab pos="342265" algn="l"/>
              </a:tabLst>
            </a:pPr>
            <a:r>
              <a:rPr lang="en-US" sz="1600" dirty="0"/>
              <a:t>Share ad</a:t>
            </a:r>
          </a:p>
          <a:p>
            <a:pPr marL="341630" lvl="1" indent="-159385">
              <a:lnSpc>
                <a:spcPct val="100000"/>
              </a:lnSpc>
              <a:spcBef>
                <a:spcPts val="270"/>
              </a:spcBef>
              <a:buChar char="–"/>
              <a:tabLst>
                <a:tab pos="342265" algn="l"/>
              </a:tabLst>
            </a:pPr>
            <a:r>
              <a:rPr lang="en-US" sz="1600" dirty="0"/>
              <a:t>Share seller profile</a:t>
            </a:r>
            <a:endParaRPr lang="en-US" dirty="0"/>
          </a:p>
          <a:p>
            <a:pPr marL="341630" lvl="1" indent="-159385">
              <a:lnSpc>
                <a:spcPct val="100000"/>
              </a:lnSpc>
              <a:spcBef>
                <a:spcPts val="270"/>
              </a:spcBef>
              <a:buChar char="–"/>
              <a:tabLst>
                <a:tab pos="342265" algn="l"/>
              </a:tabLst>
            </a:pPr>
            <a:r>
              <a:rPr lang="fr-FR" sz="1400" dirty="0">
                <a:latin typeface="Arial"/>
                <a:cs typeface="Arial"/>
              </a:rPr>
              <a:t>Report seller</a:t>
            </a:r>
          </a:p>
          <a:p>
            <a:pPr marL="341630" lvl="1" indent="-159385">
              <a:lnSpc>
                <a:spcPct val="100000"/>
              </a:lnSpc>
              <a:spcBef>
                <a:spcPts val="270"/>
              </a:spcBef>
              <a:buChar char="–"/>
              <a:tabLst>
                <a:tab pos="342265" algn="l"/>
              </a:tabLst>
            </a:pPr>
            <a:r>
              <a:rPr lang="fr-FR" sz="1400" dirty="0">
                <a:latin typeface="Arial"/>
                <a:cs typeface="Arial"/>
              </a:rPr>
              <a:t>Follow seller </a:t>
            </a:r>
            <a:endParaRPr sz="1400" dirty="0">
              <a:latin typeface="Arial"/>
              <a:cs typeface="Arial"/>
            </a:endParaRPr>
          </a:p>
        </p:txBody>
      </p:sp>
      <p:sp>
        <p:nvSpPr>
          <p:cNvPr id="5" name="object 5"/>
          <p:cNvSpPr txBox="1"/>
          <p:nvPr/>
        </p:nvSpPr>
        <p:spPr>
          <a:xfrm>
            <a:off x="4899161" y="787738"/>
            <a:ext cx="2563495" cy="1355499"/>
          </a:xfrm>
          <a:prstGeom prst="rect">
            <a:avLst/>
          </a:prstGeom>
        </p:spPr>
        <p:txBody>
          <a:bodyPr vert="horz" wrap="square" lIns="0" tIns="46990" rIns="0" bIns="0" rtlCol="0">
            <a:spAutoFit/>
          </a:bodyPr>
          <a:lstStyle/>
          <a:p>
            <a:pPr marL="12700">
              <a:lnSpc>
                <a:spcPct val="100000"/>
              </a:lnSpc>
              <a:spcBef>
                <a:spcPts val="370"/>
              </a:spcBef>
            </a:pPr>
            <a:r>
              <a:rPr sz="1500" spc="-5" dirty="0">
                <a:latin typeface="Arial"/>
                <a:cs typeface="Arial"/>
              </a:rPr>
              <a:t>Profile</a:t>
            </a:r>
            <a:r>
              <a:rPr sz="1500" spc="-15" dirty="0">
                <a:latin typeface="Arial"/>
                <a:cs typeface="Arial"/>
              </a:rPr>
              <a:t> </a:t>
            </a:r>
            <a:r>
              <a:rPr sz="1500" dirty="0">
                <a:latin typeface="Arial"/>
                <a:cs typeface="Arial"/>
              </a:rPr>
              <a:t>management</a:t>
            </a:r>
          </a:p>
          <a:p>
            <a:pPr marL="170815" indent="-158750">
              <a:lnSpc>
                <a:spcPct val="100000"/>
              </a:lnSpc>
              <a:spcBef>
                <a:spcPts val="270"/>
              </a:spcBef>
              <a:buChar char="–"/>
              <a:tabLst>
                <a:tab pos="171450" algn="l"/>
              </a:tabLst>
            </a:pPr>
            <a:r>
              <a:rPr lang="fr-FR" sz="1500" spc="-5" dirty="0">
                <a:latin typeface="Arial"/>
                <a:cs typeface="Arial"/>
              </a:rPr>
              <a:t>Check profile</a:t>
            </a:r>
          </a:p>
          <a:p>
            <a:pPr marL="170815" indent="-158750">
              <a:lnSpc>
                <a:spcPct val="100000"/>
              </a:lnSpc>
              <a:spcBef>
                <a:spcPts val="270"/>
              </a:spcBef>
              <a:buChar char="–"/>
              <a:tabLst>
                <a:tab pos="171450" algn="l"/>
              </a:tabLst>
            </a:pPr>
            <a:r>
              <a:rPr sz="1500" spc="-5" dirty="0">
                <a:latin typeface="Arial"/>
                <a:cs typeface="Arial"/>
              </a:rPr>
              <a:t>Edit profile</a:t>
            </a:r>
            <a:endParaRPr lang="fr-FR" sz="1500" spc="-5" dirty="0">
              <a:latin typeface="Arial"/>
              <a:cs typeface="Arial"/>
            </a:endParaRPr>
          </a:p>
          <a:p>
            <a:pPr marL="170815" indent="-158750">
              <a:lnSpc>
                <a:spcPct val="100000"/>
              </a:lnSpc>
              <a:spcBef>
                <a:spcPts val="270"/>
              </a:spcBef>
              <a:buChar char="–"/>
              <a:tabLst>
                <a:tab pos="171450" algn="l"/>
              </a:tabLst>
            </a:pPr>
            <a:r>
              <a:rPr lang="en-US" sz="1500" spc="-5" dirty="0">
                <a:latin typeface="Arial"/>
                <a:cs typeface="Arial"/>
              </a:rPr>
              <a:t>See ads</a:t>
            </a:r>
          </a:p>
          <a:p>
            <a:pPr marL="170815" indent="-158750">
              <a:lnSpc>
                <a:spcPct val="100000"/>
              </a:lnSpc>
              <a:spcBef>
                <a:spcPts val="270"/>
              </a:spcBef>
              <a:buChar char="–"/>
              <a:tabLst>
                <a:tab pos="171450" algn="l"/>
              </a:tabLst>
            </a:pPr>
            <a:r>
              <a:rPr lang="en-US" sz="1500" spc="-5" dirty="0">
                <a:latin typeface="Arial"/>
                <a:cs typeface="Arial"/>
              </a:rPr>
              <a:t>See favorites ads </a:t>
            </a:r>
            <a:endParaRPr lang="fr-FR" sz="1500" spc="-5" dirty="0">
              <a:latin typeface="Arial"/>
              <a:cs typeface="Arial"/>
            </a:endParaRPr>
          </a:p>
        </p:txBody>
      </p:sp>
      <p:sp>
        <p:nvSpPr>
          <p:cNvPr id="6" name="object 6"/>
          <p:cNvSpPr txBox="1"/>
          <p:nvPr/>
        </p:nvSpPr>
        <p:spPr>
          <a:xfrm>
            <a:off x="4899161" y="2438334"/>
            <a:ext cx="3207385" cy="1701748"/>
          </a:xfrm>
          <a:prstGeom prst="rect">
            <a:avLst/>
          </a:prstGeom>
        </p:spPr>
        <p:txBody>
          <a:bodyPr vert="horz" wrap="square" lIns="0" tIns="46990" rIns="0" bIns="0" rtlCol="0">
            <a:spAutoFit/>
          </a:bodyPr>
          <a:lstStyle/>
          <a:p>
            <a:pPr marL="12700">
              <a:lnSpc>
                <a:spcPct val="100000"/>
              </a:lnSpc>
              <a:spcBef>
                <a:spcPts val="370"/>
              </a:spcBef>
            </a:pPr>
            <a:r>
              <a:rPr lang="fr-FR" sz="1500" spc="-5" dirty="0" err="1">
                <a:latin typeface="Arial"/>
                <a:cs typeface="Arial"/>
              </a:rPr>
              <a:t>Ads</a:t>
            </a:r>
            <a:r>
              <a:rPr lang="fr-FR" sz="1500" spc="-5" dirty="0">
                <a:latin typeface="Arial"/>
                <a:cs typeface="Arial"/>
              </a:rPr>
              <a:t> management</a:t>
            </a:r>
            <a:endParaRPr sz="1500" dirty="0">
              <a:latin typeface="Arial"/>
              <a:cs typeface="Arial"/>
            </a:endParaRPr>
          </a:p>
          <a:p>
            <a:pPr marL="170815" indent="-158750">
              <a:lnSpc>
                <a:spcPct val="100000"/>
              </a:lnSpc>
              <a:spcBef>
                <a:spcPts val="270"/>
              </a:spcBef>
              <a:buChar char="–"/>
              <a:tabLst>
                <a:tab pos="171450" algn="l"/>
              </a:tabLst>
            </a:pPr>
            <a:r>
              <a:rPr lang="en-US" sz="1600" dirty="0"/>
              <a:t>Place a new ad</a:t>
            </a:r>
          </a:p>
          <a:p>
            <a:pPr marL="170815" indent="-158750">
              <a:lnSpc>
                <a:spcPct val="100000"/>
              </a:lnSpc>
              <a:spcBef>
                <a:spcPts val="270"/>
              </a:spcBef>
              <a:buChar char="–"/>
              <a:tabLst>
                <a:tab pos="171450" algn="l"/>
              </a:tabLst>
            </a:pPr>
            <a:r>
              <a:rPr lang="en-US" sz="1600" dirty="0"/>
              <a:t>Edit ads</a:t>
            </a:r>
          </a:p>
          <a:p>
            <a:pPr marL="170815" indent="-158750">
              <a:lnSpc>
                <a:spcPct val="100000"/>
              </a:lnSpc>
              <a:spcBef>
                <a:spcPts val="270"/>
              </a:spcBef>
              <a:buChar char="–"/>
              <a:tabLst>
                <a:tab pos="171450" algn="l"/>
              </a:tabLst>
            </a:pPr>
            <a:r>
              <a:rPr lang="en-US" sz="1600" dirty="0"/>
              <a:t>Delete ads</a:t>
            </a:r>
          </a:p>
          <a:p>
            <a:pPr marL="170815" indent="-158750">
              <a:lnSpc>
                <a:spcPct val="100000"/>
              </a:lnSpc>
              <a:spcBef>
                <a:spcPts val="270"/>
              </a:spcBef>
              <a:buChar char="–"/>
              <a:tabLst>
                <a:tab pos="171450" algn="l"/>
              </a:tabLst>
            </a:pPr>
            <a:r>
              <a:rPr lang="en-US" sz="1600" dirty="0"/>
              <a:t>Accept or refuse ads</a:t>
            </a:r>
          </a:p>
          <a:p>
            <a:pPr marL="170815" indent="-158750">
              <a:lnSpc>
                <a:spcPct val="100000"/>
              </a:lnSpc>
              <a:spcBef>
                <a:spcPts val="270"/>
              </a:spcBef>
              <a:buChar char="–"/>
              <a:tabLst>
                <a:tab pos="171450" algn="l"/>
              </a:tabLst>
            </a:pPr>
            <a:r>
              <a:rPr lang="en-US" sz="1600" dirty="0"/>
              <a:t>Delete seller ad</a:t>
            </a:r>
            <a:endParaRPr sz="1500" dirty="0">
              <a:latin typeface="Arial"/>
              <a:cs typeface="Arial"/>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17</a:t>
            </a:fld>
            <a:endParaRPr dirty="0"/>
          </a:p>
        </p:txBody>
      </p:sp>
      <p:pic>
        <p:nvPicPr>
          <p:cNvPr id="15" name="Graphic 14">
            <a:extLst>
              <a:ext uri="{FF2B5EF4-FFF2-40B4-BE49-F238E27FC236}">
                <a16:creationId xmlns:a16="http://schemas.microsoft.com/office/drawing/2014/main" id="{FEA118C8-22F7-469E-B194-56FAEF2554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3406" y="895647"/>
            <a:ext cx="619100" cy="825466"/>
          </a:xfrm>
          <a:prstGeom prst="rect">
            <a:avLst/>
          </a:prstGeom>
        </p:spPr>
      </p:pic>
      <p:pic>
        <p:nvPicPr>
          <p:cNvPr id="17" name="Graphic 16">
            <a:extLst>
              <a:ext uri="{FF2B5EF4-FFF2-40B4-BE49-F238E27FC236}">
                <a16:creationId xmlns:a16="http://schemas.microsoft.com/office/drawing/2014/main" id="{06EEF51C-5D9E-40D4-B1ED-A81E300449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6761" y="3119644"/>
            <a:ext cx="557213" cy="823706"/>
          </a:xfrm>
          <a:prstGeom prst="rect">
            <a:avLst/>
          </a:prstGeom>
        </p:spPr>
      </p:pic>
      <p:pic>
        <p:nvPicPr>
          <p:cNvPr id="18" name="Graphic 17">
            <a:extLst>
              <a:ext uri="{FF2B5EF4-FFF2-40B4-BE49-F238E27FC236}">
                <a16:creationId xmlns:a16="http://schemas.microsoft.com/office/drawing/2014/main" id="{7F1FE7A7-7536-4299-B427-982D1FD73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500" y="2889284"/>
            <a:ext cx="619100" cy="825466"/>
          </a:xfrm>
          <a:prstGeom prst="rect">
            <a:avLst/>
          </a:prstGeom>
        </p:spPr>
      </p:pic>
      <p:pic>
        <p:nvPicPr>
          <p:cNvPr id="19" name="Graphic 18">
            <a:extLst>
              <a:ext uri="{FF2B5EF4-FFF2-40B4-BE49-F238E27FC236}">
                <a16:creationId xmlns:a16="http://schemas.microsoft.com/office/drawing/2014/main" id="{A8FF9F15-B16D-4149-9545-4855FB1033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0531" y="841692"/>
            <a:ext cx="642938" cy="879421"/>
          </a:xfrm>
          <a:prstGeom prst="rect">
            <a:avLst/>
          </a:prstGeom>
        </p:spPr>
      </p:pic>
      <p:sp>
        <p:nvSpPr>
          <p:cNvPr id="20" name="TextBox 19">
            <a:extLst>
              <a:ext uri="{FF2B5EF4-FFF2-40B4-BE49-F238E27FC236}">
                <a16:creationId xmlns:a16="http://schemas.microsoft.com/office/drawing/2014/main" id="{3F74C95E-374D-4CAB-BAE6-178C12C701DA}"/>
              </a:ext>
            </a:extLst>
          </p:cNvPr>
          <p:cNvSpPr txBox="1"/>
          <p:nvPr/>
        </p:nvSpPr>
        <p:spPr>
          <a:xfrm>
            <a:off x="304027" y="129005"/>
            <a:ext cx="2685351" cy="369332"/>
          </a:xfrm>
          <a:prstGeom prst="rect">
            <a:avLst/>
          </a:prstGeom>
          <a:noFill/>
        </p:spPr>
        <p:txBody>
          <a:bodyPr wrap="none" rtlCol="0">
            <a:spAutoFit/>
          </a:bodyPr>
          <a:lstStyle/>
          <a:p>
            <a:r>
              <a:rPr lang="en-US" b="1" dirty="0">
                <a:solidFill>
                  <a:schemeClr val="bg1"/>
                </a:solidFill>
                <a:latin typeface="Montserrat" pitchFamily="2" charset="0"/>
              </a:rPr>
              <a:t>FUNCTIONAL NEEDS</a:t>
            </a:r>
          </a:p>
        </p:txBody>
      </p:sp>
      <p:pic>
        <p:nvPicPr>
          <p:cNvPr id="21" name="Graphic 20">
            <a:extLst>
              <a:ext uri="{FF2B5EF4-FFF2-40B4-BE49-F238E27FC236}">
                <a16:creationId xmlns:a16="http://schemas.microsoft.com/office/drawing/2014/main" id="{1DD0FDFA-E2C5-4360-8C6F-57651B2E80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5057961"/>
            <a:ext cx="9144000" cy="85725"/>
          </a:xfrm>
          <a:prstGeom prst="rect">
            <a:avLst/>
          </a:prstGeom>
        </p:spPr>
      </p:pic>
      <p:sp>
        <p:nvSpPr>
          <p:cNvPr id="2" name="TextBox 1">
            <a:extLst>
              <a:ext uri="{FF2B5EF4-FFF2-40B4-BE49-F238E27FC236}">
                <a16:creationId xmlns:a16="http://schemas.microsoft.com/office/drawing/2014/main" id="{494B66FB-889D-49F0-A141-BD62A983EC81}"/>
              </a:ext>
            </a:extLst>
          </p:cNvPr>
          <p:cNvSpPr txBox="1"/>
          <p:nvPr/>
        </p:nvSpPr>
        <p:spPr>
          <a:xfrm>
            <a:off x="3200400" y="1721113"/>
            <a:ext cx="914400" cy="338554"/>
          </a:xfrm>
          <a:prstGeom prst="rect">
            <a:avLst/>
          </a:prstGeom>
          <a:noFill/>
        </p:spPr>
        <p:txBody>
          <a:bodyPr wrap="square" rtlCol="0">
            <a:spAutoFit/>
          </a:bodyPr>
          <a:lstStyle/>
          <a:p>
            <a:pPr algn="ctr"/>
            <a:r>
              <a:rPr lang="fr-FR" sz="1600" dirty="0"/>
              <a:t>Admin</a:t>
            </a:r>
            <a:endParaRPr lang="en-US" sz="1600" dirty="0"/>
          </a:p>
        </p:txBody>
      </p:sp>
      <p:sp>
        <p:nvSpPr>
          <p:cNvPr id="22" name="TextBox 21">
            <a:extLst>
              <a:ext uri="{FF2B5EF4-FFF2-40B4-BE49-F238E27FC236}">
                <a16:creationId xmlns:a16="http://schemas.microsoft.com/office/drawing/2014/main" id="{300E5B6A-B511-4BCF-9B75-AC24B5E2F785}"/>
              </a:ext>
            </a:extLst>
          </p:cNvPr>
          <p:cNvSpPr txBox="1"/>
          <p:nvPr/>
        </p:nvSpPr>
        <p:spPr>
          <a:xfrm>
            <a:off x="3200400" y="3970805"/>
            <a:ext cx="914400" cy="338554"/>
          </a:xfrm>
          <a:prstGeom prst="rect">
            <a:avLst/>
          </a:prstGeom>
          <a:noFill/>
        </p:spPr>
        <p:txBody>
          <a:bodyPr wrap="square" rtlCol="0">
            <a:spAutoFit/>
          </a:bodyPr>
          <a:lstStyle/>
          <a:p>
            <a:pPr algn="ctr"/>
            <a:r>
              <a:rPr lang="fr-FR" sz="1600" dirty="0"/>
              <a:t>Buyer</a:t>
            </a:r>
            <a:endParaRPr lang="en-US" sz="1600" dirty="0"/>
          </a:p>
        </p:txBody>
      </p:sp>
      <p:sp>
        <p:nvSpPr>
          <p:cNvPr id="23" name="TextBox 22">
            <a:extLst>
              <a:ext uri="{FF2B5EF4-FFF2-40B4-BE49-F238E27FC236}">
                <a16:creationId xmlns:a16="http://schemas.microsoft.com/office/drawing/2014/main" id="{4820310B-72B2-497C-B02E-B0DADA520167}"/>
              </a:ext>
            </a:extLst>
          </p:cNvPr>
          <p:cNvSpPr txBox="1"/>
          <p:nvPr/>
        </p:nvSpPr>
        <p:spPr>
          <a:xfrm>
            <a:off x="7924800" y="1721113"/>
            <a:ext cx="914400" cy="338554"/>
          </a:xfrm>
          <a:prstGeom prst="rect">
            <a:avLst/>
          </a:prstGeom>
          <a:noFill/>
        </p:spPr>
        <p:txBody>
          <a:bodyPr wrap="square" rtlCol="0">
            <a:spAutoFit/>
          </a:bodyPr>
          <a:lstStyle/>
          <a:p>
            <a:pPr algn="ctr"/>
            <a:r>
              <a:rPr lang="fr-FR" sz="1600" dirty="0"/>
              <a:t>Seller</a:t>
            </a:r>
            <a:endParaRPr lang="en-US" sz="1600" dirty="0"/>
          </a:p>
        </p:txBody>
      </p:sp>
      <p:sp>
        <p:nvSpPr>
          <p:cNvPr id="24" name="TextBox 23">
            <a:extLst>
              <a:ext uri="{FF2B5EF4-FFF2-40B4-BE49-F238E27FC236}">
                <a16:creationId xmlns:a16="http://schemas.microsoft.com/office/drawing/2014/main" id="{7473FC7E-533E-4348-A806-BB33EEAA9594}"/>
              </a:ext>
            </a:extLst>
          </p:cNvPr>
          <p:cNvSpPr txBox="1"/>
          <p:nvPr/>
        </p:nvSpPr>
        <p:spPr>
          <a:xfrm>
            <a:off x="7460605" y="3714750"/>
            <a:ext cx="914400" cy="338554"/>
          </a:xfrm>
          <a:prstGeom prst="rect">
            <a:avLst/>
          </a:prstGeom>
          <a:noFill/>
        </p:spPr>
        <p:txBody>
          <a:bodyPr wrap="square" rtlCol="0">
            <a:spAutoFit/>
          </a:bodyPr>
          <a:lstStyle/>
          <a:p>
            <a:pPr algn="ctr"/>
            <a:r>
              <a:rPr lang="fr-FR" sz="1600" dirty="0"/>
              <a:t>Admin</a:t>
            </a:r>
            <a:endParaRPr lang="en-US" sz="1600" dirty="0"/>
          </a:p>
        </p:txBody>
      </p:sp>
      <p:pic>
        <p:nvPicPr>
          <p:cNvPr id="16" name="Graphic 15">
            <a:extLst>
              <a:ext uri="{FF2B5EF4-FFF2-40B4-BE49-F238E27FC236}">
                <a16:creationId xmlns:a16="http://schemas.microsoft.com/office/drawing/2014/main" id="{FFB8E25D-783D-455C-9F9D-FA1FAFFECA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6262" y="3063929"/>
            <a:ext cx="642938" cy="879421"/>
          </a:xfrm>
          <a:prstGeom prst="rect">
            <a:avLst/>
          </a:prstGeom>
        </p:spPr>
      </p:pic>
      <p:sp>
        <p:nvSpPr>
          <p:cNvPr id="25" name="TextBox 24">
            <a:extLst>
              <a:ext uri="{FF2B5EF4-FFF2-40B4-BE49-F238E27FC236}">
                <a16:creationId xmlns:a16="http://schemas.microsoft.com/office/drawing/2014/main" id="{451603E2-EBFB-4A32-BE6D-9F024CCD4A04}"/>
              </a:ext>
            </a:extLst>
          </p:cNvPr>
          <p:cNvSpPr txBox="1"/>
          <p:nvPr/>
        </p:nvSpPr>
        <p:spPr>
          <a:xfrm>
            <a:off x="8060531" y="3955201"/>
            <a:ext cx="914400" cy="338554"/>
          </a:xfrm>
          <a:prstGeom prst="rect">
            <a:avLst/>
          </a:prstGeom>
          <a:noFill/>
        </p:spPr>
        <p:txBody>
          <a:bodyPr wrap="square" rtlCol="0">
            <a:spAutoFit/>
          </a:bodyPr>
          <a:lstStyle/>
          <a:p>
            <a:pPr algn="ctr"/>
            <a:r>
              <a:rPr lang="fr-FR" sz="1600" dirty="0"/>
              <a:t>Seller</a:t>
            </a:r>
            <a:endParaRPr lang="en-US" sz="1600" dirty="0"/>
          </a:p>
        </p:txBody>
      </p:sp>
    </p:spTree>
    <p:extLst>
      <p:ext uri="{BB962C8B-B14F-4D97-AF65-F5344CB8AC3E}">
        <p14:creationId xmlns:p14="http://schemas.microsoft.com/office/powerpoint/2010/main" val="56582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3327F0-E2B1-4A36-B1ED-67AC606232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24"/>
            <a:ext cx="9144000" cy="627343"/>
          </a:xfrm>
          <a:prstGeom prst="rect">
            <a:avLst/>
          </a:prstGeom>
        </p:spPr>
      </p:pic>
      <p:sp>
        <p:nvSpPr>
          <p:cNvPr id="4" name="object 4"/>
          <p:cNvSpPr txBox="1"/>
          <p:nvPr/>
        </p:nvSpPr>
        <p:spPr>
          <a:xfrm>
            <a:off x="533400" y="586524"/>
            <a:ext cx="7633970" cy="4521687"/>
          </a:xfrm>
          <a:prstGeom prst="rect">
            <a:avLst/>
          </a:prstGeom>
        </p:spPr>
        <p:txBody>
          <a:bodyPr vert="horz" wrap="square" lIns="0" tIns="12700" rIns="0" bIns="0" rtlCol="0">
            <a:spAutoFit/>
          </a:bodyPr>
          <a:lstStyle/>
          <a:p>
            <a:pPr marL="12700" marR="5080" algn="just">
              <a:lnSpc>
                <a:spcPct val="114999"/>
              </a:lnSpc>
              <a:spcBef>
                <a:spcPts val="100"/>
              </a:spcBef>
            </a:pPr>
            <a:r>
              <a:rPr sz="2100" spc="-5" dirty="0">
                <a:latin typeface="Arial"/>
                <a:cs typeface="Arial"/>
              </a:rPr>
              <a:t>–Usability: </a:t>
            </a:r>
            <a:r>
              <a:rPr lang="en-US" sz="2400" dirty="0"/>
              <a:t>The website must present a clear and responsive interface and hierarchy of information to guarantee the understanding of the different processes</a:t>
            </a:r>
          </a:p>
          <a:p>
            <a:pPr marL="12700" marR="312420" algn="just">
              <a:lnSpc>
                <a:spcPct val="114999"/>
              </a:lnSpc>
              <a:spcBef>
                <a:spcPts val="869"/>
              </a:spcBef>
            </a:pPr>
            <a:r>
              <a:rPr sz="2100" spc="-5" dirty="0">
                <a:latin typeface="Arial"/>
                <a:cs typeface="Arial"/>
              </a:rPr>
              <a:t>–</a:t>
            </a:r>
            <a:r>
              <a:rPr lang="fr-FR" sz="2100" spc="-5" dirty="0" err="1">
                <a:latin typeface="Arial"/>
                <a:cs typeface="Arial"/>
              </a:rPr>
              <a:t>Extensibility</a:t>
            </a:r>
            <a:r>
              <a:rPr sz="2100" spc="-5" dirty="0">
                <a:latin typeface="Arial"/>
                <a:cs typeface="Arial"/>
              </a:rPr>
              <a:t>: </a:t>
            </a:r>
            <a:r>
              <a:rPr lang="en-US" sz="2400" dirty="0"/>
              <a:t>The website should be able to integrate new features without any major changes to its basic architecture </a:t>
            </a:r>
          </a:p>
          <a:p>
            <a:pPr marL="12700" marR="312420" algn="just">
              <a:lnSpc>
                <a:spcPct val="114999"/>
              </a:lnSpc>
              <a:spcBef>
                <a:spcPts val="869"/>
              </a:spcBef>
            </a:pPr>
            <a:r>
              <a:rPr sz="2100" spc="-5" dirty="0">
                <a:latin typeface="Arial"/>
                <a:cs typeface="Arial"/>
              </a:rPr>
              <a:t>–</a:t>
            </a:r>
            <a:r>
              <a:rPr lang="fr-FR" sz="2100" spc="-5" dirty="0" err="1">
                <a:latin typeface="Arial"/>
                <a:cs typeface="Arial"/>
              </a:rPr>
              <a:t>Reliabilty</a:t>
            </a:r>
            <a:r>
              <a:rPr sz="2100" spc="-5" dirty="0">
                <a:latin typeface="Arial"/>
                <a:cs typeface="Arial"/>
              </a:rPr>
              <a:t>:</a:t>
            </a:r>
            <a:r>
              <a:rPr lang="fr-FR" sz="2100" spc="-5" dirty="0">
                <a:latin typeface="Arial"/>
                <a:cs typeface="Arial"/>
              </a:rPr>
              <a:t> </a:t>
            </a:r>
            <a:r>
              <a:rPr lang="en-US" sz="2400" dirty="0"/>
              <a:t>The website must run correctly and without containing any bugs, and in case of disruption, the system should ensure its availability and recoverability</a:t>
            </a:r>
          </a:p>
          <a:p>
            <a:pPr marL="12700" marR="312420" algn="just">
              <a:lnSpc>
                <a:spcPct val="114999"/>
              </a:lnSpc>
              <a:spcBef>
                <a:spcPts val="869"/>
              </a:spcBef>
            </a:pPr>
            <a:endParaRPr sz="21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18</a:t>
            </a:fld>
            <a:endParaRPr dirty="0"/>
          </a:p>
        </p:txBody>
      </p:sp>
      <p:sp>
        <p:nvSpPr>
          <p:cNvPr id="10" name="TextBox 9">
            <a:extLst>
              <a:ext uri="{FF2B5EF4-FFF2-40B4-BE49-F238E27FC236}">
                <a16:creationId xmlns:a16="http://schemas.microsoft.com/office/drawing/2014/main" id="{0A3285C2-EB6A-410B-BF6C-B4EC6B4FCA6A}"/>
              </a:ext>
            </a:extLst>
          </p:cNvPr>
          <p:cNvSpPr txBox="1"/>
          <p:nvPr/>
        </p:nvSpPr>
        <p:spPr>
          <a:xfrm>
            <a:off x="304027" y="129005"/>
            <a:ext cx="3342582" cy="369332"/>
          </a:xfrm>
          <a:prstGeom prst="rect">
            <a:avLst/>
          </a:prstGeom>
          <a:noFill/>
        </p:spPr>
        <p:txBody>
          <a:bodyPr wrap="none" rtlCol="0">
            <a:spAutoFit/>
          </a:bodyPr>
          <a:lstStyle/>
          <a:p>
            <a:r>
              <a:rPr lang="en-US" b="1" dirty="0">
                <a:solidFill>
                  <a:schemeClr val="bg1"/>
                </a:solidFill>
                <a:latin typeface="Montserrat" pitchFamily="2" charset="0"/>
              </a:rPr>
              <a:t>NON-FUNCTIONAL NEEDS</a:t>
            </a:r>
          </a:p>
        </p:txBody>
      </p:sp>
      <p:pic>
        <p:nvPicPr>
          <p:cNvPr id="8" name="Graphic 7">
            <a:extLst>
              <a:ext uri="{FF2B5EF4-FFF2-40B4-BE49-F238E27FC236}">
                <a16:creationId xmlns:a16="http://schemas.microsoft.com/office/drawing/2014/main" id="{5B9D1E5F-B673-4477-9B37-4532F3E68B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7A7F51CE-53AD-4021-829A-0445B268C5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19</a:t>
            </a:fld>
            <a:endParaRPr dirty="0"/>
          </a:p>
        </p:txBody>
      </p:sp>
      <p:pic>
        <p:nvPicPr>
          <p:cNvPr id="6" name="image4.jpeg">
            <a:extLst>
              <a:ext uri="{FF2B5EF4-FFF2-40B4-BE49-F238E27FC236}">
                <a16:creationId xmlns:a16="http://schemas.microsoft.com/office/drawing/2014/main" id="{9B40ECF9-F45F-4372-9631-40B52E7AF5D5}"/>
              </a:ext>
            </a:extLst>
          </p:cNvPr>
          <p:cNvPicPr/>
          <p:nvPr/>
        </p:nvPicPr>
        <p:blipFill>
          <a:blip r:embed="rId4" cstate="print"/>
          <a:stretch>
            <a:fillRect/>
          </a:stretch>
        </p:blipFill>
        <p:spPr>
          <a:xfrm>
            <a:off x="1447800" y="711006"/>
            <a:ext cx="6248400" cy="4299144"/>
          </a:xfrm>
          <a:prstGeom prst="rect">
            <a:avLst/>
          </a:prstGeom>
        </p:spPr>
      </p:pic>
      <p:sp>
        <p:nvSpPr>
          <p:cNvPr id="8" name="TextBox 7">
            <a:extLst>
              <a:ext uri="{FF2B5EF4-FFF2-40B4-BE49-F238E27FC236}">
                <a16:creationId xmlns:a16="http://schemas.microsoft.com/office/drawing/2014/main" id="{260DF168-87A6-4F35-B675-F5DE0F0854E1}"/>
              </a:ext>
            </a:extLst>
          </p:cNvPr>
          <p:cNvSpPr txBox="1"/>
          <p:nvPr/>
        </p:nvSpPr>
        <p:spPr>
          <a:xfrm>
            <a:off x="304027" y="129005"/>
            <a:ext cx="3708066" cy="369332"/>
          </a:xfrm>
          <a:prstGeom prst="rect">
            <a:avLst/>
          </a:prstGeom>
          <a:noFill/>
        </p:spPr>
        <p:txBody>
          <a:bodyPr wrap="none" rtlCol="0">
            <a:spAutoFit/>
          </a:bodyPr>
          <a:lstStyle/>
          <a:p>
            <a:r>
              <a:rPr lang="en-US" b="1" dirty="0">
                <a:solidFill>
                  <a:schemeClr val="bg1"/>
                </a:solidFill>
                <a:latin typeface="Montserrat" pitchFamily="2" charset="0"/>
              </a:rPr>
              <a:t>GLOBAL USE CASE DIAGRAM</a:t>
            </a:r>
          </a:p>
        </p:txBody>
      </p:sp>
      <p:pic>
        <p:nvPicPr>
          <p:cNvPr id="9" name="Graphic 8">
            <a:extLst>
              <a:ext uri="{FF2B5EF4-FFF2-40B4-BE49-F238E27FC236}">
                <a16:creationId xmlns:a16="http://schemas.microsoft.com/office/drawing/2014/main" id="{AA44BFD1-6E23-47E8-A558-45C2C6C98A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38C4845-AB56-47A2-A41D-C9C7D945BC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lang="en-US" smtClean="0"/>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66D6E83-7EED-4AFC-B1A6-9741D3B9B3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489"/>
            <a:ext cx="9144000" cy="627343"/>
          </a:xfrm>
          <a:prstGeom prst="rect">
            <a:avLst/>
          </a:prstGeom>
        </p:spPr>
      </p:pic>
      <p:graphicFrame>
        <p:nvGraphicFramePr>
          <p:cNvPr id="5" name="object 5"/>
          <p:cNvGraphicFramePr>
            <a:graphicFrameLocks noGrp="1"/>
          </p:cNvGraphicFramePr>
          <p:nvPr>
            <p:extLst>
              <p:ext uri="{D42A27DB-BD31-4B8C-83A1-F6EECF244321}">
                <p14:modId xmlns:p14="http://schemas.microsoft.com/office/powerpoint/2010/main" val="104263418"/>
              </p:ext>
            </p:extLst>
          </p:nvPr>
        </p:nvGraphicFramePr>
        <p:xfrm>
          <a:off x="308774" y="666750"/>
          <a:ext cx="8517890" cy="4419210"/>
        </p:xfrm>
        <a:graphic>
          <a:graphicData uri="http://schemas.openxmlformats.org/drawingml/2006/table">
            <a:tbl>
              <a:tblPr firstRow="1" bandRow="1">
                <a:tableStyleId>{2D5ABB26-0587-4C30-8999-92F81FD0307C}</a:tableStyleId>
              </a:tblPr>
              <a:tblGrid>
                <a:gridCol w="575945">
                  <a:extLst>
                    <a:ext uri="{9D8B030D-6E8A-4147-A177-3AD203B41FA5}">
                      <a16:colId xmlns:a16="http://schemas.microsoft.com/office/drawing/2014/main" val="20000"/>
                    </a:ext>
                  </a:extLst>
                </a:gridCol>
                <a:gridCol w="2154555">
                  <a:extLst>
                    <a:ext uri="{9D8B030D-6E8A-4147-A177-3AD203B41FA5}">
                      <a16:colId xmlns:a16="http://schemas.microsoft.com/office/drawing/2014/main" val="20001"/>
                    </a:ext>
                  </a:extLst>
                </a:gridCol>
                <a:gridCol w="4835525">
                  <a:extLst>
                    <a:ext uri="{9D8B030D-6E8A-4147-A177-3AD203B41FA5}">
                      <a16:colId xmlns:a16="http://schemas.microsoft.com/office/drawing/2014/main" val="20002"/>
                    </a:ext>
                  </a:extLst>
                </a:gridCol>
                <a:gridCol w="951865">
                  <a:extLst>
                    <a:ext uri="{9D8B030D-6E8A-4147-A177-3AD203B41FA5}">
                      <a16:colId xmlns:a16="http://schemas.microsoft.com/office/drawing/2014/main" val="20003"/>
                    </a:ext>
                  </a:extLst>
                </a:gridCol>
              </a:tblGrid>
              <a:tr h="702820">
                <a:tc>
                  <a:txBody>
                    <a:bodyPr/>
                    <a:lstStyle/>
                    <a:p>
                      <a:pPr algn="ctr">
                        <a:lnSpc>
                          <a:spcPct val="100000"/>
                        </a:lnSpc>
                        <a:spcBef>
                          <a:spcPts val="615"/>
                        </a:spcBef>
                      </a:pPr>
                      <a:r>
                        <a:rPr sz="1400" spc="-5" dirty="0">
                          <a:latin typeface="Arial"/>
                          <a:cs typeface="Arial"/>
                        </a:rPr>
                        <a:t>ID</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15"/>
                        </a:spcBef>
                      </a:pPr>
                      <a:r>
                        <a:rPr sz="1400" spc="-5" dirty="0">
                          <a:latin typeface="Arial"/>
                          <a:cs typeface="Arial"/>
                        </a:rPr>
                        <a:t>Features</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15"/>
                        </a:spcBef>
                      </a:pPr>
                      <a:r>
                        <a:rPr sz="1400" spc="-5" dirty="0">
                          <a:latin typeface="Arial"/>
                          <a:cs typeface="Arial"/>
                        </a:rPr>
                        <a:t>User</a:t>
                      </a:r>
                      <a:r>
                        <a:rPr sz="1400" spc="-10" dirty="0">
                          <a:latin typeface="Arial"/>
                          <a:cs typeface="Arial"/>
                        </a:rPr>
                        <a:t> </a:t>
                      </a:r>
                      <a:r>
                        <a:rPr sz="1400" spc="-5" dirty="0">
                          <a:latin typeface="Arial"/>
                          <a:cs typeface="Arial"/>
                        </a:rPr>
                        <a:t>Story</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98755">
                        <a:lnSpc>
                          <a:spcPct val="100000"/>
                        </a:lnSpc>
                        <a:spcBef>
                          <a:spcPts val="615"/>
                        </a:spcBef>
                      </a:pPr>
                      <a:r>
                        <a:rPr sz="1400" spc="-5" dirty="0">
                          <a:latin typeface="Arial"/>
                          <a:cs typeface="Arial"/>
                        </a:rPr>
                        <a:t>Priority</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988509">
                <a:tc>
                  <a:txBody>
                    <a:bodyPr/>
                    <a:lstStyle/>
                    <a:p>
                      <a:pPr marL="85090">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spc="-5" dirty="0">
                          <a:latin typeface="Arial"/>
                          <a:cs typeface="Arial"/>
                        </a:rPr>
                        <a:t>Authentication</a:t>
                      </a:r>
                      <a:endParaRPr sz="1400" dirty="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500" spc="-5" dirty="0">
                          <a:latin typeface="Arial"/>
                          <a:cs typeface="Arial"/>
                        </a:rPr>
                        <a:t>As an Admin, </a:t>
                      </a:r>
                      <a:r>
                        <a:rPr sz="1500" dirty="0">
                          <a:latin typeface="Arial"/>
                          <a:cs typeface="Arial"/>
                        </a:rPr>
                        <a:t>a </a:t>
                      </a:r>
                      <a:r>
                        <a:rPr lang="fr-FR" sz="1500" spc="-5" dirty="0">
                          <a:latin typeface="Arial"/>
                          <a:cs typeface="Arial"/>
                        </a:rPr>
                        <a:t>Buyer</a:t>
                      </a:r>
                      <a:r>
                        <a:rPr sz="1500" spc="-15" dirty="0">
                          <a:latin typeface="Arial"/>
                          <a:cs typeface="Arial"/>
                        </a:rPr>
                        <a:t>, </a:t>
                      </a:r>
                      <a:r>
                        <a:rPr sz="1500" spc="-5" dirty="0">
                          <a:latin typeface="Arial"/>
                          <a:cs typeface="Arial"/>
                        </a:rPr>
                        <a:t>and </a:t>
                      </a:r>
                      <a:r>
                        <a:rPr sz="1500" dirty="0">
                          <a:latin typeface="Arial"/>
                          <a:cs typeface="Arial"/>
                        </a:rPr>
                        <a:t>a</a:t>
                      </a:r>
                      <a:r>
                        <a:rPr sz="1500" spc="-105" dirty="0">
                          <a:latin typeface="Arial"/>
                          <a:cs typeface="Arial"/>
                        </a:rPr>
                        <a:t> </a:t>
                      </a:r>
                      <a:r>
                        <a:rPr lang="fr-FR" sz="1500" spc="-5" dirty="0">
                          <a:latin typeface="Arial"/>
                          <a:cs typeface="Arial"/>
                        </a:rPr>
                        <a:t>Seller</a:t>
                      </a:r>
                      <a:r>
                        <a:rPr sz="1500" spc="-5" dirty="0">
                          <a:latin typeface="Arial"/>
                          <a:cs typeface="Arial"/>
                        </a:rPr>
                        <a:t>:</a:t>
                      </a:r>
                      <a:endParaRPr sz="1500" dirty="0">
                        <a:latin typeface="Arial"/>
                        <a:cs typeface="Arial"/>
                      </a:endParaRPr>
                    </a:p>
                    <a:p>
                      <a:r>
                        <a:rPr lang="en-US" sz="1800" dirty="0">
                          <a:solidFill>
                            <a:schemeClr val="tx1"/>
                          </a:solidFill>
                          <a:effectLst/>
                          <a:latin typeface="+mn-lt"/>
                          <a:ea typeface="+mn-ea"/>
                          <a:cs typeface="+mn-cs"/>
                        </a:rPr>
                        <a:t>-</a:t>
                      </a:r>
                      <a:r>
                        <a:rPr lang="en-US" sz="1500" dirty="0">
                          <a:solidFill>
                            <a:schemeClr val="tx1"/>
                          </a:solidFill>
                          <a:effectLst/>
                          <a:latin typeface="Arial" panose="020B0604020202020204" pitchFamily="34" charset="0"/>
                          <a:ea typeface="+mn-ea"/>
                          <a:cs typeface="Arial" panose="020B0604020202020204" pitchFamily="34" charset="0"/>
                        </a:rPr>
                        <a:t>I can login to website using phone number and password.</a:t>
                      </a:r>
                    </a:p>
                    <a:p>
                      <a:r>
                        <a:rPr lang="en-US" sz="1500" dirty="0">
                          <a:solidFill>
                            <a:schemeClr val="tx1"/>
                          </a:solidFill>
                          <a:effectLst/>
                          <a:latin typeface="Arial" panose="020B0604020202020204" pitchFamily="34" charset="0"/>
                          <a:ea typeface="+mn-ea"/>
                          <a:cs typeface="Arial" panose="020B0604020202020204" pitchFamily="34" charset="0"/>
                        </a:rPr>
                        <a:t>-I can logout of the website</a:t>
                      </a:r>
                      <a:endParaRPr sz="1500" dirty="0">
                        <a:latin typeface="Arial" panose="020B0604020202020204" pitchFamily="34" charset="0"/>
                        <a:cs typeface="Arial" panose="020B0604020202020204" pitchFamily="34" charset="0"/>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lang="fr-FR" sz="1400" dirty="0">
                          <a:latin typeface="Arial"/>
                          <a:cs typeface="Arial"/>
                        </a:rPr>
                        <a:t>M</a:t>
                      </a:r>
                      <a:endParaRPr sz="1400" dirty="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655998">
                <a:tc>
                  <a:txBody>
                    <a:bodyPr/>
                    <a:lstStyle/>
                    <a:p>
                      <a:pPr marL="85090">
                        <a:lnSpc>
                          <a:spcPct val="100000"/>
                        </a:lnSpc>
                        <a:spcBef>
                          <a:spcPts val="620"/>
                        </a:spcBef>
                      </a:pPr>
                      <a:r>
                        <a:rPr lang="fr-FR" sz="1400" dirty="0">
                          <a:latin typeface="Arial"/>
                          <a:cs typeface="Arial"/>
                        </a:rPr>
                        <a:t>2</a:t>
                      </a:r>
                      <a:endParaRPr sz="1400" dirty="0">
                        <a:latin typeface="Arial"/>
                        <a:cs typeface="Arial"/>
                      </a:endParaRPr>
                    </a:p>
                  </a:txBody>
                  <a:tcPr marL="0" marR="0" marT="78740" marB="0">
                    <a:lnL w="9525">
                      <a:solidFill>
                        <a:srgbClr val="9E9E9E"/>
                      </a:solidFill>
                      <a:prstDash val="soli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85090">
                        <a:lnSpc>
                          <a:spcPct val="100000"/>
                        </a:lnSpc>
                        <a:spcBef>
                          <a:spcPts val="620"/>
                        </a:spcBef>
                      </a:pPr>
                      <a:r>
                        <a:rPr lang="fr-FR" sz="1400" dirty="0" err="1">
                          <a:latin typeface="Arial"/>
                          <a:cs typeface="Arial"/>
                        </a:rPr>
                        <a:t>Signup</a:t>
                      </a:r>
                      <a:endParaRPr sz="1400" dirty="0">
                        <a:latin typeface="Arial"/>
                        <a:cs typeface="Arial"/>
                      </a:endParaRPr>
                    </a:p>
                  </a:txBody>
                  <a:tcPr marL="0" marR="0" marT="78740" marB="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Buyer a Seller and a Guest:</a:t>
                      </a:r>
                    </a:p>
                    <a:p>
                      <a:r>
                        <a:rPr lang="en-US" sz="1500" dirty="0">
                          <a:solidFill>
                            <a:schemeClr val="tx1"/>
                          </a:solidFill>
                          <a:effectLst/>
                          <a:latin typeface="Arial" panose="020B0604020202020204" pitchFamily="34" charset="0"/>
                          <a:ea typeface="+mn-ea"/>
                          <a:cs typeface="Arial" panose="020B0604020202020204" pitchFamily="34" charset="0"/>
                        </a:rPr>
                        <a:t>- I can Sign up to the website</a:t>
                      </a:r>
                      <a:endParaRPr sz="1500" dirty="0">
                        <a:latin typeface="Arial" panose="020B0604020202020204" pitchFamily="34" charset="0"/>
                        <a:cs typeface="Arial" panose="020B0604020202020204" pitchFamily="34" charset="0"/>
                      </a:endParaRPr>
                    </a:p>
                  </a:txBody>
                  <a:tcPr marL="0" marR="0" marT="78105" marB="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85725">
                        <a:lnSpc>
                          <a:spcPct val="100000"/>
                        </a:lnSpc>
                        <a:spcBef>
                          <a:spcPts val="620"/>
                        </a:spcBef>
                      </a:pPr>
                      <a:r>
                        <a:rPr lang="fr-FR" sz="1400" dirty="0">
                          <a:latin typeface="Arial"/>
                          <a:cs typeface="Arial"/>
                        </a:rPr>
                        <a:t>M</a:t>
                      </a:r>
                      <a:endParaRPr sz="1400" dirty="0">
                        <a:latin typeface="Arial"/>
                        <a:cs typeface="Arial"/>
                      </a:endParaRPr>
                    </a:p>
                  </a:txBody>
                  <a:tcPr marL="0" marR="0" marT="78740" marB="0">
                    <a:lnL w="9525" cap="flat" cmpd="sng" algn="ctr">
                      <a:solidFill>
                        <a:srgbClr val="9E9E9E"/>
                      </a:solidFill>
                      <a:prstDash val="solid"/>
                      <a:round/>
                      <a:headEnd type="none" w="med" len="med"/>
                      <a:tailEnd type="none" w="med" len="me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extLst>
                  <a:ext uri="{0D108BD9-81ED-4DB2-BD59-A6C34878D82A}">
                    <a16:rowId xmlns:a16="http://schemas.microsoft.com/office/drawing/2014/main" val="1377479919"/>
                  </a:ext>
                </a:extLst>
              </a:tr>
              <a:tr h="1210484">
                <a:tc>
                  <a:txBody>
                    <a:bodyPr/>
                    <a:lstStyle/>
                    <a:p>
                      <a:pPr marL="85090">
                        <a:lnSpc>
                          <a:spcPct val="100000"/>
                        </a:lnSpc>
                        <a:spcBef>
                          <a:spcPts val="615"/>
                        </a:spcBef>
                      </a:pPr>
                      <a:r>
                        <a:rPr lang="fr-FR" sz="1400" dirty="0">
                          <a:latin typeface="Arial"/>
                          <a:cs typeface="Arial"/>
                        </a:rPr>
                        <a:t>3</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500" spc="-5" dirty="0">
                          <a:latin typeface="Arial"/>
                          <a:cs typeface="Arial"/>
                        </a:rPr>
                        <a:t>Users</a:t>
                      </a:r>
                      <a:r>
                        <a:rPr sz="1500" spc="-20" dirty="0">
                          <a:latin typeface="Arial"/>
                          <a:cs typeface="Arial"/>
                        </a:rPr>
                        <a:t> </a:t>
                      </a:r>
                      <a:r>
                        <a:rPr sz="1500" dirty="0">
                          <a:latin typeface="Arial"/>
                          <a:cs typeface="Arial"/>
                        </a:rPr>
                        <a:t>Management</a:t>
                      </a: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500" spc="-5" dirty="0">
                          <a:latin typeface="Arial"/>
                          <a:cs typeface="Arial"/>
                        </a:rPr>
                        <a:t>As an</a:t>
                      </a:r>
                      <a:r>
                        <a:rPr sz="1500" spc="-90" dirty="0">
                          <a:latin typeface="Arial"/>
                          <a:cs typeface="Arial"/>
                        </a:rPr>
                        <a:t> </a:t>
                      </a:r>
                      <a:r>
                        <a:rPr sz="1500" spc="-5" dirty="0">
                          <a:latin typeface="Arial"/>
                          <a:cs typeface="Arial"/>
                        </a:rPr>
                        <a:t>ADMIN:</a:t>
                      </a:r>
                      <a:endParaRPr sz="1500" dirty="0">
                        <a:latin typeface="Arial"/>
                        <a:cs typeface="Arial"/>
                      </a:endParaRPr>
                    </a:p>
                    <a:p>
                      <a:r>
                        <a:rPr lang="en-US" sz="1500" dirty="0">
                          <a:solidFill>
                            <a:schemeClr val="tx1"/>
                          </a:solidFill>
                          <a:effectLst/>
                          <a:latin typeface="Arial" panose="020B0604020202020204" pitchFamily="34" charset="0"/>
                          <a:ea typeface="+mn-ea"/>
                          <a:cs typeface="Arial" panose="020B0604020202020204" pitchFamily="34" charset="0"/>
                        </a:rPr>
                        <a:t>-I can see registered users.</a:t>
                      </a:r>
                    </a:p>
                    <a:p>
                      <a:r>
                        <a:rPr lang="en-US" sz="1500" dirty="0">
                          <a:solidFill>
                            <a:schemeClr val="tx1"/>
                          </a:solidFill>
                          <a:effectLst/>
                          <a:latin typeface="Arial" panose="020B0604020202020204" pitchFamily="34" charset="0"/>
                          <a:ea typeface="+mn-ea"/>
                          <a:cs typeface="Arial" panose="020B0604020202020204" pitchFamily="34" charset="0"/>
                        </a:rPr>
                        <a:t>-I can delete a user.</a:t>
                      </a:r>
                    </a:p>
                    <a:p>
                      <a:r>
                        <a:rPr lang="en-US" sz="1500" dirty="0">
                          <a:solidFill>
                            <a:schemeClr val="tx1"/>
                          </a:solidFill>
                          <a:effectLst/>
                          <a:latin typeface="Arial" panose="020B0604020202020204" pitchFamily="34" charset="0"/>
                          <a:ea typeface="+mn-ea"/>
                          <a:cs typeface="Arial" panose="020B0604020202020204" pitchFamily="34" charset="0"/>
                        </a:rPr>
                        <a:t>-I can see reported users</a:t>
                      </a: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lang="fr-FR" sz="1400" dirty="0">
                          <a:latin typeface="Arial"/>
                          <a:cs typeface="Arial"/>
                        </a:rPr>
                        <a:t>M</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11683">
                <a:tc>
                  <a:txBody>
                    <a:bodyPr/>
                    <a:lstStyle/>
                    <a:p>
                      <a:pPr marL="85090">
                        <a:lnSpc>
                          <a:spcPct val="100000"/>
                        </a:lnSpc>
                        <a:spcBef>
                          <a:spcPts val="615"/>
                        </a:spcBef>
                      </a:pPr>
                      <a:r>
                        <a:rPr lang="fr-FR" sz="1400" dirty="0">
                          <a:latin typeface="Arial"/>
                          <a:cs typeface="Arial"/>
                        </a:rPr>
                        <a:t>4</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tc>
                  <a:txBody>
                    <a:bodyPr/>
                    <a:lstStyle/>
                    <a:p>
                      <a:pPr marL="85090">
                        <a:lnSpc>
                          <a:spcPct val="100000"/>
                        </a:lnSpc>
                        <a:spcBef>
                          <a:spcPts val="615"/>
                        </a:spcBef>
                      </a:pPr>
                      <a:r>
                        <a:rPr sz="1500" spc="-5" dirty="0">
                          <a:latin typeface="Arial"/>
                          <a:cs typeface="Arial"/>
                        </a:rPr>
                        <a:t>Profile</a:t>
                      </a:r>
                      <a:r>
                        <a:rPr sz="1500" spc="-20" dirty="0">
                          <a:latin typeface="Arial"/>
                          <a:cs typeface="Arial"/>
                        </a:rPr>
                        <a:t> </a:t>
                      </a:r>
                      <a:r>
                        <a:rPr sz="1500" dirty="0">
                          <a:latin typeface="Arial"/>
                          <a:cs typeface="Arial"/>
                        </a:rPr>
                        <a:t>Management</a:t>
                      </a: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Buyer and a Seller:</a:t>
                      </a:r>
                    </a:p>
                    <a:p>
                      <a:r>
                        <a:rPr lang="en-US" sz="1500" dirty="0">
                          <a:solidFill>
                            <a:schemeClr val="tx1"/>
                          </a:solidFill>
                          <a:effectLst/>
                          <a:latin typeface="Arial" panose="020B0604020202020204" pitchFamily="34" charset="0"/>
                          <a:ea typeface="+mn-ea"/>
                          <a:cs typeface="Arial" panose="020B0604020202020204" pitchFamily="34" charset="0"/>
                        </a:rPr>
                        <a:t>-I can check profile</a:t>
                      </a:r>
                    </a:p>
                    <a:p>
                      <a:r>
                        <a:rPr lang="en-US" sz="1500" dirty="0">
                          <a:solidFill>
                            <a:schemeClr val="tx1"/>
                          </a:solidFill>
                          <a:effectLst/>
                          <a:latin typeface="Arial" panose="020B0604020202020204" pitchFamily="34" charset="0"/>
                          <a:ea typeface="+mn-ea"/>
                          <a:cs typeface="Arial" panose="020B0604020202020204" pitchFamily="34" charset="0"/>
                        </a:rPr>
                        <a:t>-I can edit profile.</a:t>
                      </a:r>
                      <a:endParaRPr sz="1500" dirty="0">
                        <a:latin typeface="Arial" panose="020B0604020202020204" pitchFamily="34" charset="0"/>
                        <a:cs typeface="Arial" panose="020B0604020202020204" pitchFamily="34" charset="0"/>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tc>
                  <a:txBody>
                    <a:bodyPr/>
                    <a:lstStyle/>
                    <a:p>
                      <a:pPr marL="85725">
                        <a:lnSpc>
                          <a:spcPct val="100000"/>
                        </a:lnSpc>
                        <a:spcBef>
                          <a:spcPts val="615"/>
                        </a:spcBef>
                      </a:pPr>
                      <a:r>
                        <a:rPr lang="fr-FR" sz="1400" dirty="0">
                          <a:latin typeface="Arial"/>
                          <a:cs typeface="Arial"/>
                        </a:rPr>
                        <a:t>S</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20</a:t>
            </a:fld>
            <a:endParaRPr dirty="0"/>
          </a:p>
        </p:txBody>
      </p:sp>
      <p:sp>
        <p:nvSpPr>
          <p:cNvPr id="9" name="TextBox 8">
            <a:extLst>
              <a:ext uri="{FF2B5EF4-FFF2-40B4-BE49-F238E27FC236}">
                <a16:creationId xmlns:a16="http://schemas.microsoft.com/office/drawing/2014/main" id="{BF399921-1906-4319-80E7-80CB0D54FC40}"/>
              </a:ext>
            </a:extLst>
          </p:cNvPr>
          <p:cNvSpPr txBox="1"/>
          <p:nvPr/>
        </p:nvSpPr>
        <p:spPr>
          <a:xfrm>
            <a:off x="304027" y="129005"/>
            <a:ext cx="2675732" cy="369332"/>
          </a:xfrm>
          <a:prstGeom prst="rect">
            <a:avLst/>
          </a:prstGeom>
          <a:noFill/>
        </p:spPr>
        <p:txBody>
          <a:bodyPr wrap="none" rtlCol="0">
            <a:spAutoFit/>
          </a:bodyPr>
          <a:lstStyle/>
          <a:p>
            <a:r>
              <a:rPr lang="en-US" b="1" dirty="0">
                <a:solidFill>
                  <a:schemeClr val="bg1"/>
                </a:solidFill>
                <a:latin typeface="Montserrat" pitchFamily="2" charset="0"/>
              </a:rPr>
              <a:t>PRODUCT BACKLOG</a:t>
            </a:r>
          </a:p>
        </p:txBody>
      </p:sp>
      <p:pic>
        <p:nvPicPr>
          <p:cNvPr id="7" name="Graphic 6">
            <a:extLst>
              <a:ext uri="{FF2B5EF4-FFF2-40B4-BE49-F238E27FC236}">
                <a16:creationId xmlns:a16="http://schemas.microsoft.com/office/drawing/2014/main" id="{AA28A025-8D25-4985-99D5-62765A810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C8F9338-84B7-4AE1-A820-A864E39B94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950"/>
            <a:ext cx="9144000" cy="627343"/>
          </a:xfrm>
          <a:prstGeom prst="rect">
            <a:avLst/>
          </a:prstGeom>
        </p:spPr>
      </p:pic>
      <p:graphicFrame>
        <p:nvGraphicFramePr>
          <p:cNvPr id="5" name="object 5"/>
          <p:cNvGraphicFramePr>
            <a:graphicFrameLocks noGrp="1"/>
          </p:cNvGraphicFramePr>
          <p:nvPr>
            <p:extLst>
              <p:ext uri="{D42A27DB-BD31-4B8C-83A1-F6EECF244321}">
                <p14:modId xmlns:p14="http://schemas.microsoft.com/office/powerpoint/2010/main" val="710053289"/>
              </p:ext>
            </p:extLst>
          </p:nvPr>
        </p:nvGraphicFramePr>
        <p:xfrm>
          <a:off x="292677" y="1214483"/>
          <a:ext cx="8516620" cy="3262267"/>
        </p:xfrm>
        <a:graphic>
          <a:graphicData uri="http://schemas.openxmlformats.org/drawingml/2006/table">
            <a:tbl>
              <a:tblPr firstRow="1" bandRow="1">
                <a:tableStyleId>{2D5ABB26-0587-4C30-8999-92F81FD0307C}</a:tableStyleId>
              </a:tblPr>
              <a:tblGrid>
                <a:gridCol w="469265">
                  <a:extLst>
                    <a:ext uri="{9D8B030D-6E8A-4147-A177-3AD203B41FA5}">
                      <a16:colId xmlns:a16="http://schemas.microsoft.com/office/drawing/2014/main" val="20000"/>
                    </a:ext>
                  </a:extLst>
                </a:gridCol>
                <a:gridCol w="2177415">
                  <a:extLst>
                    <a:ext uri="{9D8B030D-6E8A-4147-A177-3AD203B41FA5}">
                      <a16:colId xmlns:a16="http://schemas.microsoft.com/office/drawing/2014/main" val="20001"/>
                    </a:ext>
                  </a:extLst>
                </a:gridCol>
                <a:gridCol w="5227320">
                  <a:extLst>
                    <a:ext uri="{9D8B030D-6E8A-4147-A177-3AD203B41FA5}">
                      <a16:colId xmlns:a16="http://schemas.microsoft.com/office/drawing/2014/main" val="20002"/>
                    </a:ext>
                  </a:extLst>
                </a:gridCol>
                <a:gridCol w="642620">
                  <a:extLst>
                    <a:ext uri="{9D8B030D-6E8A-4147-A177-3AD203B41FA5}">
                      <a16:colId xmlns:a16="http://schemas.microsoft.com/office/drawing/2014/main" val="20003"/>
                    </a:ext>
                  </a:extLst>
                </a:gridCol>
              </a:tblGrid>
              <a:tr h="807357">
                <a:tc>
                  <a:txBody>
                    <a:bodyPr/>
                    <a:lstStyle/>
                    <a:p>
                      <a:pPr marL="85090">
                        <a:lnSpc>
                          <a:spcPct val="100000"/>
                        </a:lnSpc>
                        <a:spcBef>
                          <a:spcPts val="870"/>
                        </a:spcBef>
                      </a:pPr>
                      <a:endParaRPr lang="fr-FR" sz="1400" dirty="0">
                        <a:latin typeface="Arial"/>
                        <a:cs typeface="Arial"/>
                      </a:endParaRPr>
                    </a:p>
                    <a:p>
                      <a:pPr marL="85090">
                        <a:lnSpc>
                          <a:spcPct val="100000"/>
                        </a:lnSpc>
                        <a:spcBef>
                          <a:spcPts val="870"/>
                        </a:spcBef>
                      </a:pPr>
                      <a:r>
                        <a:rPr lang="fr-FR" sz="1400" dirty="0">
                          <a:latin typeface="Arial"/>
                          <a:cs typeface="Arial"/>
                        </a:rPr>
                        <a:t>5</a:t>
                      </a:r>
                      <a:endParaRPr sz="1400" dirty="0">
                        <a:latin typeface="Arial"/>
                        <a:cs typeface="Arial"/>
                      </a:endParaRPr>
                    </a:p>
                  </a:txBody>
                  <a:tcPr marL="0" marR="0" marT="0" marB="0">
                    <a:lnL w="9525">
                      <a:solidFill>
                        <a:srgbClr val="9E9E9E"/>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a:solidFill>
                        <a:srgbClr val="9E9E9E"/>
                      </a:solidFill>
                      <a:prstDash val="solid"/>
                    </a:lnB>
                  </a:tcPr>
                </a:tc>
                <a:tc>
                  <a:txBody>
                    <a:bodyPr/>
                    <a:lstStyle/>
                    <a:p>
                      <a:pPr marL="69850" marR="0">
                        <a:spcBef>
                          <a:spcPts val="116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9850" marR="0">
                        <a:spcBef>
                          <a:spcPts val="1160"/>
                        </a:spcBef>
                        <a:spcAft>
                          <a:spcPts val="0"/>
                        </a:spcAft>
                      </a:pPr>
                      <a:r>
                        <a:rPr lang="en-US" sz="1500" dirty="0">
                          <a:effectLst/>
                          <a:latin typeface="Arial" panose="020B0604020202020204" pitchFamily="34" charset="0"/>
                          <a:ea typeface="Times New Roman" panose="02020603050405020304" pitchFamily="18" charset="0"/>
                          <a:cs typeface="Arial" panose="020B0604020202020204" pitchFamily="34" charset="0"/>
                        </a:rPr>
                        <a:t>Consult</a:t>
                      </a:r>
                      <a:r>
                        <a:rPr lang="en-US" sz="1500" spc="-40" dirty="0">
                          <a:effectLst/>
                          <a:latin typeface="Arial" panose="020B0604020202020204" pitchFamily="34" charset="0"/>
                          <a:ea typeface="Times New Roman" panose="02020603050405020304" pitchFamily="18" charset="0"/>
                          <a:cs typeface="Arial" panose="020B0604020202020204" pitchFamily="34" charset="0"/>
                        </a:rPr>
                        <a:t> </a:t>
                      </a:r>
                      <a:r>
                        <a:rPr lang="en-US" sz="1500" spc="-25" dirty="0">
                          <a:effectLst/>
                          <a:latin typeface="Arial" panose="020B0604020202020204" pitchFamily="34" charset="0"/>
                          <a:ea typeface="Times New Roman" panose="02020603050405020304" pitchFamily="18" charset="0"/>
                          <a:cs typeface="Arial" panose="020B0604020202020204" pitchFamily="34" charset="0"/>
                        </a:rPr>
                        <a:t>Ads</a:t>
                      </a:r>
                      <a:endParaRPr lang="en-US" sz="15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a:solidFill>
                        <a:srgbClr val="9E9E9E"/>
                      </a:solidFill>
                      <a:prstDash val="solid"/>
                    </a:lnT>
                    <a:lnB w="9525">
                      <a:solidFill>
                        <a:srgbClr val="9E9E9E"/>
                      </a:solidFill>
                      <a:prstDash val="soli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Guest a Buyer and a Seller:</a:t>
                      </a:r>
                    </a:p>
                    <a:p>
                      <a:r>
                        <a:rPr lang="en-US" sz="1500" dirty="0">
                          <a:solidFill>
                            <a:schemeClr val="tx1"/>
                          </a:solidFill>
                          <a:effectLst/>
                          <a:latin typeface="Arial" panose="020B0604020202020204" pitchFamily="34" charset="0"/>
                          <a:ea typeface="+mn-ea"/>
                          <a:cs typeface="Arial" panose="020B0604020202020204" pitchFamily="34" charset="0"/>
                        </a:rPr>
                        <a:t>-I can search for ads</a:t>
                      </a:r>
                    </a:p>
                  </a:txBody>
                  <a:tcPr marL="0" marR="0" marT="77470" marB="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a:solidFill>
                        <a:srgbClr val="9E9E9E"/>
                      </a:solidFill>
                      <a:prstDash val="solid"/>
                    </a:lnT>
                    <a:lnB w="9525">
                      <a:solidFill>
                        <a:srgbClr val="9E9E9E"/>
                      </a:solidFill>
                      <a:prstDash val="solid"/>
                    </a:lnB>
                  </a:tcPr>
                </a:tc>
                <a:tc>
                  <a:txBody>
                    <a:bodyPr/>
                    <a:lstStyle/>
                    <a:p>
                      <a:pPr marL="85725">
                        <a:lnSpc>
                          <a:spcPct val="100000"/>
                        </a:lnSpc>
                        <a:spcBef>
                          <a:spcPts val="870"/>
                        </a:spcBef>
                      </a:pPr>
                      <a:r>
                        <a:rPr lang="fr-FR" sz="1400" dirty="0">
                          <a:latin typeface="Arial"/>
                          <a:cs typeface="Arial"/>
                        </a:rPr>
                        <a:t>S</a:t>
                      </a:r>
                      <a:endParaRPr sz="1400" dirty="0">
                        <a:latin typeface="Arial"/>
                        <a:cs typeface="Arial"/>
                      </a:endParaRPr>
                    </a:p>
                  </a:txBody>
                  <a:tcPr marL="0" marR="0" marT="0" marB="0">
                    <a:lnL w="9525" cap="flat" cmpd="sng" algn="ctr">
                      <a:solidFill>
                        <a:srgbClr val="9E9E9E"/>
                      </a:solidFill>
                      <a:prstDash val="solid"/>
                      <a:round/>
                      <a:headEnd type="none" w="med" len="med"/>
                      <a:tailEnd type="none" w="med" len="me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836391483"/>
                  </a:ext>
                </a:extLst>
              </a:tr>
              <a:tr h="2281468">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85090">
                        <a:lnSpc>
                          <a:spcPct val="100000"/>
                        </a:lnSpc>
                        <a:spcBef>
                          <a:spcPts val="870"/>
                        </a:spcBef>
                      </a:pPr>
                      <a:r>
                        <a:rPr lang="fr-FR" sz="1400" dirty="0">
                          <a:latin typeface="Arial"/>
                          <a:cs typeface="Arial"/>
                        </a:rPr>
                        <a:t>6</a:t>
                      </a:r>
                      <a:endParaRPr sz="1400" dirty="0">
                        <a:latin typeface="Arial"/>
                        <a:cs typeface="Arial"/>
                      </a:endParaRPr>
                    </a:p>
                  </a:txBody>
                  <a:tcPr marL="0" marR="0" marT="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pPr>
                      <a:endParaRPr lang="fr-FR" sz="1700" dirty="0">
                        <a:latin typeface="Times New Roman"/>
                        <a:cs typeface="Times New Roman"/>
                      </a:endParaRPr>
                    </a:p>
                    <a:p>
                      <a:pPr>
                        <a:lnSpc>
                          <a:spcPct val="100000"/>
                        </a:lnSpc>
                      </a:pPr>
                      <a:r>
                        <a:rPr lang="fr-FR" sz="1500" dirty="0" err="1">
                          <a:latin typeface="Arial" panose="020B0604020202020204" pitchFamily="34" charset="0"/>
                          <a:cs typeface="Arial" panose="020B0604020202020204" pitchFamily="34" charset="0"/>
                        </a:rPr>
                        <a:t>Ads</a:t>
                      </a:r>
                      <a:r>
                        <a:rPr lang="fr-FR" sz="1500" dirty="0">
                          <a:latin typeface="Arial" panose="020B0604020202020204" pitchFamily="34" charset="0"/>
                          <a:cs typeface="Arial" panose="020B0604020202020204" pitchFamily="34" charset="0"/>
                        </a:rPr>
                        <a:t> management</a:t>
                      </a:r>
                      <a:endParaRPr sz="1500" dirty="0">
                        <a:latin typeface="Arial" panose="020B0604020202020204" pitchFamily="34" charset="0"/>
                        <a:cs typeface="Arial" panose="020B0604020202020204" pitchFamily="34" charset="0"/>
                      </a:endParaRPr>
                    </a:p>
                  </a:txBody>
                  <a:tcPr marL="0" marR="0" marT="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Seller:</a:t>
                      </a:r>
                    </a:p>
                    <a:p>
                      <a:r>
                        <a:rPr lang="en-US" sz="1500" dirty="0">
                          <a:solidFill>
                            <a:schemeClr val="tx1"/>
                          </a:solidFill>
                          <a:effectLst/>
                          <a:latin typeface="Arial" panose="020B0604020202020204" pitchFamily="34" charset="0"/>
                          <a:ea typeface="+mn-ea"/>
                          <a:cs typeface="Arial" panose="020B0604020202020204" pitchFamily="34" charset="0"/>
                        </a:rPr>
                        <a:t>-I can place a new ad.</a:t>
                      </a:r>
                    </a:p>
                    <a:p>
                      <a:r>
                        <a:rPr lang="en-US" sz="1500" dirty="0">
                          <a:solidFill>
                            <a:schemeClr val="tx1"/>
                          </a:solidFill>
                          <a:effectLst/>
                          <a:latin typeface="Arial" panose="020B0604020202020204" pitchFamily="34" charset="0"/>
                          <a:ea typeface="+mn-ea"/>
                          <a:cs typeface="Arial" panose="020B0604020202020204" pitchFamily="34" charset="0"/>
                        </a:rPr>
                        <a:t>-I can edit ads</a:t>
                      </a:r>
                    </a:p>
                    <a:p>
                      <a:r>
                        <a:rPr lang="en-US" sz="1500" dirty="0">
                          <a:solidFill>
                            <a:schemeClr val="tx1"/>
                          </a:solidFill>
                          <a:effectLst/>
                          <a:latin typeface="Arial" panose="020B0604020202020204" pitchFamily="34" charset="0"/>
                          <a:ea typeface="+mn-ea"/>
                          <a:cs typeface="Arial" panose="020B0604020202020204" pitchFamily="34" charset="0"/>
                        </a:rPr>
                        <a:t>-I can delete my ads</a:t>
                      </a:r>
                    </a:p>
                    <a:p>
                      <a:r>
                        <a:rPr lang="en-US" sz="1500" dirty="0">
                          <a:solidFill>
                            <a:schemeClr val="tx1"/>
                          </a:solidFill>
                          <a:effectLst/>
                          <a:latin typeface="Arial" panose="020B0604020202020204" pitchFamily="34" charset="0"/>
                          <a:ea typeface="+mn-ea"/>
                          <a:cs typeface="Arial" panose="020B0604020202020204" pitchFamily="34" charset="0"/>
                        </a:rPr>
                        <a:t>-I can see views number of my ads. </a:t>
                      </a:r>
                    </a:p>
                    <a:p>
                      <a:r>
                        <a:rPr lang="en-US" sz="1500" dirty="0">
                          <a:solidFill>
                            <a:schemeClr val="tx1"/>
                          </a:solidFill>
                          <a:effectLst/>
                          <a:latin typeface="Arial" panose="020B0604020202020204" pitchFamily="34" charset="0"/>
                          <a:ea typeface="+mn-ea"/>
                          <a:cs typeface="Arial" panose="020B0604020202020204" pitchFamily="34" charset="0"/>
                        </a:rPr>
                        <a:t>As an Admin:</a:t>
                      </a:r>
                    </a:p>
                    <a:p>
                      <a:pPr marL="0" marR="0" lvl="0" indent="0" defTabSz="914400" eaLnBrk="1" fontAlgn="auto" latinLnBrk="0" hangingPunct="1">
                        <a:lnSpc>
                          <a:spcPct val="100000"/>
                        </a:lnSpc>
                        <a:spcBef>
                          <a:spcPts val="0"/>
                        </a:spcBef>
                        <a:spcAft>
                          <a:spcPts val="0"/>
                        </a:spcAft>
                        <a:buClrTx/>
                        <a:buSzTx/>
                        <a:buFontTx/>
                        <a:buNone/>
                        <a:tabLst/>
                        <a:defRPr/>
                      </a:pPr>
                      <a:r>
                        <a:rPr lang="en-US" sz="1500" dirty="0">
                          <a:solidFill>
                            <a:schemeClr val="tx1"/>
                          </a:solidFill>
                          <a:effectLst/>
                          <a:latin typeface="Arial" panose="020B0604020202020204" pitchFamily="34" charset="0"/>
                          <a:ea typeface="+mn-ea"/>
                          <a:cs typeface="Arial" panose="020B0604020202020204" pitchFamily="34" charset="0"/>
                        </a:rPr>
                        <a:t>-I can accept or refuse ads</a:t>
                      </a:r>
                    </a:p>
                    <a:p>
                      <a:pPr marL="0" marR="0" lvl="0" indent="0" defTabSz="914400" eaLnBrk="1" fontAlgn="auto" latinLnBrk="0" hangingPunct="1">
                        <a:lnSpc>
                          <a:spcPct val="100000"/>
                        </a:lnSpc>
                        <a:spcBef>
                          <a:spcPts val="0"/>
                        </a:spcBef>
                        <a:spcAft>
                          <a:spcPts val="0"/>
                        </a:spcAft>
                        <a:buClrTx/>
                        <a:buSzTx/>
                        <a:buFontTx/>
                        <a:buNone/>
                        <a:tabLst/>
                        <a:defRPr/>
                      </a:pPr>
                      <a:r>
                        <a:rPr lang="en-US" sz="1500" dirty="0">
                          <a:solidFill>
                            <a:schemeClr val="tx1"/>
                          </a:solidFill>
                          <a:effectLst/>
                          <a:latin typeface="Arial" panose="020B0604020202020204" pitchFamily="34" charset="0"/>
                          <a:ea typeface="+mn-ea"/>
                          <a:cs typeface="Arial" panose="020B0604020202020204" pitchFamily="34" charset="0"/>
                        </a:rPr>
                        <a:t>-I can delete ads</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solidFill>
                          <a:schemeClr val="tx1"/>
                        </a:solidFill>
                        <a:effectLst/>
                        <a:latin typeface="+mn-lt"/>
                        <a:ea typeface="+mn-ea"/>
                        <a:cs typeface="+mn-cs"/>
                      </a:endParaRPr>
                    </a:p>
                    <a:p>
                      <a:endParaRPr lang="en-US" sz="1800" dirty="0">
                        <a:solidFill>
                          <a:schemeClr val="tx1"/>
                        </a:solidFill>
                        <a:effectLst/>
                        <a:latin typeface="+mn-lt"/>
                        <a:ea typeface="+mn-ea"/>
                        <a:cs typeface="+mn-cs"/>
                      </a:endParaRPr>
                    </a:p>
                  </a:txBody>
                  <a:tcPr marL="0" marR="0" marT="7747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85725">
                        <a:lnSpc>
                          <a:spcPct val="100000"/>
                        </a:lnSpc>
                        <a:spcBef>
                          <a:spcPts val="870"/>
                        </a:spcBef>
                      </a:pPr>
                      <a:r>
                        <a:rPr lang="fr-FR" sz="1400" dirty="0">
                          <a:latin typeface="Arial"/>
                          <a:cs typeface="Arial"/>
                        </a:rPr>
                        <a:t>S</a:t>
                      </a:r>
                      <a:endParaRPr sz="1400" dirty="0">
                        <a:latin typeface="Arial"/>
                        <a:cs typeface="Arial"/>
                      </a:endParaRPr>
                    </a:p>
                  </a:txBody>
                  <a:tcPr marL="0" marR="0" marT="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extLst>
                  <a:ext uri="{0D108BD9-81ED-4DB2-BD59-A6C34878D82A}">
                    <a16:rowId xmlns:a16="http://schemas.microsoft.com/office/drawing/2014/main" val="10000"/>
                  </a:ext>
                </a:extLst>
              </a:tr>
            </a:tbl>
          </a:graphicData>
        </a:graphic>
      </p:graphicFrame>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21</a:t>
            </a:fld>
            <a:endParaRPr dirty="0"/>
          </a:p>
        </p:txBody>
      </p:sp>
      <p:sp>
        <p:nvSpPr>
          <p:cNvPr id="10" name="TextBox 9">
            <a:extLst>
              <a:ext uri="{FF2B5EF4-FFF2-40B4-BE49-F238E27FC236}">
                <a16:creationId xmlns:a16="http://schemas.microsoft.com/office/drawing/2014/main" id="{BCB24AD9-FD9C-4485-B609-C0DEBF8CF53C}"/>
              </a:ext>
            </a:extLst>
          </p:cNvPr>
          <p:cNvSpPr txBox="1"/>
          <p:nvPr/>
        </p:nvSpPr>
        <p:spPr>
          <a:xfrm>
            <a:off x="304027" y="129005"/>
            <a:ext cx="2675732" cy="369332"/>
          </a:xfrm>
          <a:prstGeom prst="rect">
            <a:avLst/>
          </a:prstGeom>
          <a:noFill/>
        </p:spPr>
        <p:txBody>
          <a:bodyPr wrap="none" rtlCol="0">
            <a:spAutoFit/>
          </a:bodyPr>
          <a:lstStyle/>
          <a:p>
            <a:r>
              <a:rPr lang="en-US" b="1" dirty="0">
                <a:solidFill>
                  <a:schemeClr val="bg1"/>
                </a:solidFill>
                <a:latin typeface="Montserrat" pitchFamily="2" charset="0"/>
              </a:rPr>
              <a:t>PRODUCT BACKLOG</a:t>
            </a:r>
          </a:p>
        </p:txBody>
      </p:sp>
      <p:pic>
        <p:nvPicPr>
          <p:cNvPr id="7" name="Graphic 6">
            <a:extLst>
              <a:ext uri="{FF2B5EF4-FFF2-40B4-BE49-F238E27FC236}">
                <a16:creationId xmlns:a16="http://schemas.microsoft.com/office/drawing/2014/main" id="{769D0619-AA09-496B-87B7-E3B122A83B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477FBB0-270D-4726-B332-C21809246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665"/>
            <a:ext cx="9144000" cy="627343"/>
          </a:xfrm>
          <a:prstGeom prst="rect">
            <a:avLst/>
          </a:prstGeom>
        </p:spPr>
      </p:pic>
      <p:graphicFrame>
        <p:nvGraphicFramePr>
          <p:cNvPr id="5" name="object 5"/>
          <p:cNvGraphicFramePr>
            <a:graphicFrameLocks noGrp="1"/>
          </p:cNvGraphicFramePr>
          <p:nvPr>
            <p:extLst>
              <p:ext uri="{D42A27DB-BD31-4B8C-83A1-F6EECF244321}">
                <p14:modId xmlns:p14="http://schemas.microsoft.com/office/powerpoint/2010/main" val="2397849521"/>
              </p:ext>
            </p:extLst>
          </p:nvPr>
        </p:nvGraphicFramePr>
        <p:xfrm>
          <a:off x="308761" y="788824"/>
          <a:ext cx="8481693" cy="2925926"/>
        </p:xfrm>
        <a:graphic>
          <a:graphicData uri="http://schemas.openxmlformats.org/drawingml/2006/table">
            <a:tbl>
              <a:tblPr firstRow="1" bandRow="1">
                <a:tableStyleId>{2D5ABB26-0587-4C30-8999-92F81FD0307C}</a:tableStyleId>
              </a:tblPr>
              <a:tblGrid>
                <a:gridCol w="467359">
                  <a:extLst>
                    <a:ext uri="{9D8B030D-6E8A-4147-A177-3AD203B41FA5}">
                      <a16:colId xmlns:a16="http://schemas.microsoft.com/office/drawing/2014/main" val="20000"/>
                    </a:ext>
                  </a:extLst>
                </a:gridCol>
                <a:gridCol w="2168525">
                  <a:extLst>
                    <a:ext uri="{9D8B030D-6E8A-4147-A177-3AD203B41FA5}">
                      <a16:colId xmlns:a16="http://schemas.microsoft.com/office/drawing/2014/main" val="20001"/>
                    </a:ext>
                  </a:extLst>
                </a:gridCol>
                <a:gridCol w="5205730">
                  <a:extLst>
                    <a:ext uri="{9D8B030D-6E8A-4147-A177-3AD203B41FA5}">
                      <a16:colId xmlns:a16="http://schemas.microsoft.com/office/drawing/2014/main" val="20002"/>
                    </a:ext>
                  </a:extLst>
                </a:gridCol>
                <a:gridCol w="640079">
                  <a:extLst>
                    <a:ext uri="{9D8B030D-6E8A-4147-A177-3AD203B41FA5}">
                      <a16:colId xmlns:a16="http://schemas.microsoft.com/office/drawing/2014/main" val="20003"/>
                    </a:ext>
                  </a:extLst>
                </a:gridCol>
              </a:tblGrid>
              <a:tr h="2925926">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spcBef>
                          <a:spcPts val="15"/>
                        </a:spcBef>
                      </a:pPr>
                      <a:endParaRPr sz="1800" dirty="0">
                        <a:latin typeface="Times New Roman"/>
                        <a:cs typeface="Times New Roman"/>
                      </a:endParaRPr>
                    </a:p>
                    <a:p>
                      <a:pPr marL="85090">
                        <a:lnSpc>
                          <a:spcPct val="100000"/>
                        </a:lnSpc>
                      </a:pPr>
                      <a:r>
                        <a:rPr lang="fr-FR" sz="1400" dirty="0">
                          <a:latin typeface="Arial"/>
                          <a:cs typeface="Arial"/>
                        </a:rPr>
                        <a:t>7</a:t>
                      </a:r>
                      <a:endParaRPr sz="1400" dirty="0">
                        <a:latin typeface="Arial"/>
                        <a:cs typeface="Arial"/>
                      </a:endParaRPr>
                    </a:p>
                  </a:txBody>
                  <a:tcPr marL="0" marR="0" marT="0" marB="0">
                    <a:lnL w="9525">
                      <a:solidFill>
                        <a:srgbClr val="9E9E9E"/>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a:solidFill>
                        <a:srgbClr val="9E9E9E"/>
                      </a:solidFill>
                      <a:prstDash val="solid"/>
                    </a:lnB>
                  </a:tcPr>
                </a:tc>
                <a:tc>
                  <a:txBody>
                    <a:bodyPr/>
                    <a:lstStyle/>
                    <a:p>
                      <a:pPr marL="109220" marR="0">
                        <a:spcBef>
                          <a:spcPts val="1155"/>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9220" marR="0">
                        <a:spcBef>
                          <a:spcPts val="1155"/>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9220" marR="0">
                        <a:spcBef>
                          <a:spcPts val="1155"/>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9220" marR="0">
                        <a:spcBef>
                          <a:spcPts val="1155"/>
                        </a:spcBef>
                        <a:spcAft>
                          <a:spcPts val="0"/>
                        </a:spcAft>
                      </a:pPr>
                      <a:r>
                        <a:rPr lang="en-US" sz="1500" dirty="0">
                          <a:effectLst/>
                          <a:latin typeface="Arial" panose="020B0604020202020204" pitchFamily="34" charset="0"/>
                          <a:ea typeface="Times New Roman" panose="02020603050405020304" pitchFamily="18" charset="0"/>
                          <a:cs typeface="Arial" panose="020B0604020202020204" pitchFamily="34" charset="0"/>
                        </a:rPr>
                        <a:t>Manage</a:t>
                      </a:r>
                      <a:r>
                        <a:rPr lang="en-US" sz="1500" spc="-3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a:effectLst/>
                          <a:latin typeface="Arial" panose="020B0604020202020204" pitchFamily="34" charset="0"/>
                          <a:ea typeface="Times New Roman" panose="02020603050405020304" pitchFamily="18" charset="0"/>
                          <a:cs typeface="Arial" panose="020B0604020202020204" pitchFamily="34" charset="0"/>
                        </a:rPr>
                        <a:t>seller</a:t>
                      </a:r>
                      <a:r>
                        <a:rPr lang="en-US" sz="1500" spc="-55" dirty="0">
                          <a:effectLst/>
                          <a:latin typeface="Arial" panose="020B0604020202020204" pitchFamily="34" charset="0"/>
                          <a:ea typeface="Times New Roman" panose="02020603050405020304" pitchFamily="18" charset="0"/>
                          <a:cs typeface="Arial" panose="020B0604020202020204" pitchFamily="34" charset="0"/>
                        </a:rPr>
                        <a:t> </a:t>
                      </a:r>
                      <a:r>
                        <a:rPr lang="en-US" sz="1500" spc="-25" dirty="0">
                          <a:effectLst/>
                          <a:latin typeface="Arial" panose="020B0604020202020204" pitchFamily="34" charset="0"/>
                          <a:ea typeface="Times New Roman" panose="02020603050405020304" pitchFamily="18" charset="0"/>
                          <a:cs typeface="Arial" panose="020B0604020202020204" pitchFamily="34" charset="0"/>
                        </a:rPr>
                        <a:t>ads</a:t>
                      </a:r>
                      <a:endParaRPr lang="en-US" sz="15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Buyer:</a:t>
                      </a:r>
                    </a:p>
                    <a:p>
                      <a:pPr marL="85091" indent="0">
                        <a:lnSpc>
                          <a:spcPct val="100000"/>
                        </a:lnSpc>
                        <a:spcBef>
                          <a:spcPts val="270"/>
                        </a:spcBef>
                        <a:buNone/>
                        <a:tabLst>
                          <a:tab pos="201930" algn="l"/>
                        </a:tabLst>
                      </a:pPr>
                      <a:r>
                        <a:rPr lang="en-US" sz="1600" dirty="0"/>
                        <a:t>-I can check Ads </a:t>
                      </a:r>
                      <a:r>
                        <a:rPr sz="1500" dirty="0">
                          <a:latin typeface="Arial"/>
                          <a:cs typeface="Arial"/>
                        </a:rPr>
                        <a:t>I can </a:t>
                      </a:r>
                      <a:r>
                        <a:rPr sz="1500" spc="-5" dirty="0">
                          <a:latin typeface="Arial"/>
                          <a:cs typeface="Arial"/>
                        </a:rPr>
                        <a:t>edit </a:t>
                      </a:r>
                      <a:r>
                        <a:rPr sz="1500" dirty="0">
                          <a:latin typeface="Arial"/>
                          <a:cs typeface="Arial"/>
                        </a:rPr>
                        <a:t>a</a:t>
                      </a:r>
                      <a:r>
                        <a:rPr sz="1500" spc="-25" dirty="0">
                          <a:latin typeface="Arial"/>
                          <a:cs typeface="Arial"/>
                        </a:rPr>
                        <a:t> </a:t>
                      </a:r>
                      <a:r>
                        <a:rPr sz="1500" spc="-5" dirty="0">
                          <a:latin typeface="Arial"/>
                          <a:cs typeface="Arial"/>
                        </a:rPr>
                        <a:t>task</a:t>
                      </a:r>
                      <a:endParaRPr sz="1500" dirty="0">
                        <a:latin typeface="Arial"/>
                        <a:cs typeface="Arial"/>
                      </a:endParaRPr>
                    </a:p>
                    <a:p>
                      <a:pPr marL="85091" indent="0">
                        <a:lnSpc>
                          <a:spcPct val="100000"/>
                        </a:lnSpc>
                        <a:spcBef>
                          <a:spcPts val="270"/>
                        </a:spcBef>
                        <a:buNone/>
                        <a:tabLst>
                          <a:tab pos="201930" algn="l"/>
                        </a:tabLst>
                      </a:pPr>
                      <a:r>
                        <a:rPr lang="en-US" sz="1600" dirty="0"/>
                        <a:t>-I can view a specific ad detail. </a:t>
                      </a:r>
                    </a:p>
                    <a:p>
                      <a:pPr marL="85091" indent="0">
                        <a:lnSpc>
                          <a:spcPct val="100000"/>
                        </a:lnSpc>
                        <a:spcBef>
                          <a:spcPts val="270"/>
                        </a:spcBef>
                        <a:buNone/>
                        <a:tabLst>
                          <a:tab pos="201930" algn="l"/>
                        </a:tabLst>
                      </a:pPr>
                      <a:r>
                        <a:rPr lang="en-US" sz="1600" dirty="0"/>
                        <a:t>-I can place an ad to my favorites list.</a:t>
                      </a:r>
                    </a:p>
                    <a:p>
                      <a:pPr marL="85091" indent="0">
                        <a:lnSpc>
                          <a:spcPct val="100000"/>
                        </a:lnSpc>
                        <a:spcBef>
                          <a:spcPts val="270"/>
                        </a:spcBef>
                        <a:buNone/>
                        <a:tabLst>
                          <a:tab pos="201930" algn="l"/>
                        </a:tabLst>
                      </a:pPr>
                      <a:r>
                        <a:rPr lang="en-US" sz="1600" dirty="0"/>
                        <a:t>-I can see favorites ads list </a:t>
                      </a:r>
                    </a:p>
                    <a:p>
                      <a:pPr marL="85091" indent="0">
                        <a:lnSpc>
                          <a:spcPct val="100000"/>
                        </a:lnSpc>
                        <a:spcBef>
                          <a:spcPts val="270"/>
                        </a:spcBef>
                        <a:buNone/>
                        <a:tabLst>
                          <a:tab pos="201930" algn="l"/>
                        </a:tabLst>
                      </a:pPr>
                      <a:r>
                        <a:rPr lang="en-US" sz="1600" dirty="0"/>
                        <a:t>-I can report ad. </a:t>
                      </a:r>
                    </a:p>
                    <a:p>
                      <a:pPr marL="85091" indent="0">
                        <a:lnSpc>
                          <a:spcPct val="100000"/>
                        </a:lnSpc>
                        <a:spcBef>
                          <a:spcPts val="270"/>
                        </a:spcBef>
                        <a:buNone/>
                        <a:tabLst>
                          <a:tab pos="201930" algn="l"/>
                        </a:tabLst>
                      </a:pPr>
                      <a:r>
                        <a:rPr lang="en-US" sz="1600" dirty="0"/>
                        <a:t>-I can share ad. </a:t>
                      </a:r>
                    </a:p>
                    <a:p>
                      <a:pPr marL="85091" indent="0">
                        <a:lnSpc>
                          <a:spcPct val="100000"/>
                        </a:lnSpc>
                        <a:spcBef>
                          <a:spcPts val="270"/>
                        </a:spcBef>
                        <a:buNone/>
                        <a:tabLst>
                          <a:tab pos="201930" algn="l"/>
                        </a:tabLst>
                      </a:pPr>
                      <a:r>
                        <a:rPr lang="en-US" sz="1600" dirty="0"/>
                        <a:t>-I can report seller </a:t>
                      </a:r>
                    </a:p>
                    <a:p>
                      <a:pPr marL="85091" indent="0">
                        <a:lnSpc>
                          <a:spcPct val="100000"/>
                        </a:lnSpc>
                        <a:spcBef>
                          <a:spcPts val="270"/>
                        </a:spcBef>
                        <a:buNone/>
                        <a:tabLst>
                          <a:tab pos="201930" algn="l"/>
                        </a:tabLst>
                      </a:pPr>
                      <a:r>
                        <a:rPr lang="en-US" sz="1600" dirty="0"/>
                        <a:t>-I can share seller profile </a:t>
                      </a:r>
                      <a:endParaRPr sz="1500" dirty="0">
                        <a:latin typeface="Arial"/>
                        <a:cs typeface="Arial"/>
                      </a:endParaRPr>
                    </a:p>
                  </a:txBody>
                  <a:tcPr marL="0" marR="0" marT="78105" marB="0">
                    <a:lnL w="9525" cap="flat" cmpd="sng" algn="ctr">
                      <a:solidFill>
                        <a:srgbClr val="9E9E9E"/>
                      </a:solidFill>
                      <a:prstDash val="solid"/>
                      <a:round/>
                      <a:headEnd type="none" w="med" len="med"/>
                      <a:tailEnd type="none" w="med" len="me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spcBef>
                          <a:spcPts val="15"/>
                        </a:spcBef>
                      </a:pPr>
                      <a:endParaRPr sz="1800" dirty="0">
                        <a:latin typeface="Times New Roman"/>
                        <a:cs typeface="Times New Roman"/>
                      </a:endParaRPr>
                    </a:p>
                    <a:p>
                      <a:pPr marL="85725">
                        <a:lnSpc>
                          <a:spcPct val="100000"/>
                        </a:lnSpc>
                      </a:pPr>
                      <a:r>
                        <a:rPr lang="fr-FR" sz="1400" dirty="0">
                          <a:latin typeface="Arial"/>
                          <a:cs typeface="Arial"/>
                        </a:rPr>
                        <a:t>S</a:t>
                      </a:r>
                      <a:endParaRPr sz="1400" dirty="0">
                        <a:latin typeface="Arial"/>
                        <a:cs typeface="Arial"/>
                      </a:endParaRPr>
                    </a:p>
                  </a:txBody>
                  <a:tcPr marL="0" marR="0" marT="0" marB="0">
                    <a:lnL w="9525" cap="flat" cmpd="sng" algn="ctr">
                      <a:solidFill>
                        <a:srgbClr val="9E9E9E"/>
                      </a:solidFill>
                      <a:prstDash val="solid"/>
                      <a:round/>
                      <a:headEnd type="none" w="med" len="med"/>
                      <a:tailEnd type="none" w="med" len="me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22</a:t>
            </a:fld>
            <a:endParaRPr dirty="0"/>
          </a:p>
        </p:txBody>
      </p:sp>
      <p:sp>
        <p:nvSpPr>
          <p:cNvPr id="10" name="TextBox 9">
            <a:extLst>
              <a:ext uri="{FF2B5EF4-FFF2-40B4-BE49-F238E27FC236}">
                <a16:creationId xmlns:a16="http://schemas.microsoft.com/office/drawing/2014/main" id="{39DBD662-9E47-4963-BFF4-7C8076FA4D58}"/>
              </a:ext>
            </a:extLst>
          </p:cNvPr>
          <p:cNvSpPr txBox="1"/>
          <p:nvPr/>
        </p:nvSpPr>
        <p:spPr>
          <a:xfrm>
            <a:off x="304027" y="129005"/>
            <a:ext cx="2675732" cy="369332"/>
          </a:xfrm>
          <a:prstGeom prst="rect">
            <a:avLst/>
          </a:prstGeom>
          <a:noFill/>
        </p:spPr>
        <p:txBody>
          <a:bodyPr wrap="none" rtlCol="0">
            <a:spAutoFit/>
          </a:bodyPr>
          <a:lstStyle/>
          <a:p>
            <a:r>
              <a:rPr lang="en-US" b="1" dirty="0">
                <a:solidFill>
                  <a:schemeClr val="bg1"/>
                </a:solidFill>
                <a:latin typeface="Montserrat" pitchFamily="2" charset="0"/>
              </a:rPr>
              <a:t>PRODUCT BACKLOG</a:t>
            </a:r>
          </a:p>
        </p:txBody>
      </p:sp>
      <p:pic>
        <p:nvPicPr>
          <p:cNvPr id="7" name="Graphic 6">
            <a:extLst>
              <a:ext uri="{FF2B5EF4-FFF2-40B4-BE49-F238E27FC236}">
                <a16:creationId xmlns:a16="http://schemas.microsoft.com/office/drawing/2014/main" id="{FC0C94FB-17E1-4D82-82CB-68E8AB27C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3886200" y="3181350"/>
            <a:ext cx="803275" cy="843280"/>
          </a:xfrm>
          <a:custGeom>
            <a:avLst/>
            <a:gdLst/>
            <a:ahLst/>
            <a:cxnLst/>
            <a:rect l="l" t="t" r="r" b="b"/>
            <a:pathLst>
              <a:path w="803275" h="843279">
                <a:moveTo>
                  <a:pt x="401449" y="843073"/>
                </a:moveTo>
                <a:lnTo>
                  <a:pt x="354629" y="840237"/>
                </a:lnTo>
                <a:lnTo>
                  <a:pt x="309397" y="831940"/>
                </a:lnTo>
                <a:lnTo>
                  <a:pt x="266052" y="818498"/>
                </a:lnTo>
                <a:lnTo>
                  <a:pt x="224897" y="800228"/>
                </a:lnTo>
                <a:lnTo>
                  <a:pt x="186232" y="777445"/>
                </a:lnTo>
                <a:lnTo>
                  <a:pt x="150358" y="750466"/>
                </a:lnTo>
                <a:lnTo>
                  <a:pt x="117577" y="719607"/>
                </a:lnTo>
                <a:lnTo>
                  <a:pt x="88190" y="685185"/>
                </a:lnTo>
                <a:lnTo>
                  <a:pt x="62498" y="647515"/>
                </a:lnTo>
                <a:lnTo>
                  <a:pt x="40801" y="606914"/>
                </a:lnTo>
                <a:lnTo>
                  <a:pt x="23402" y="563699"/>
                </a:lnTo>
                <a:lnTo>
                  <a:pt x="10602" y="518184"/>
                </a:lnTo>
                <a:lnTo>
                  <a:pt x="2700" y="470687"/>
                </a:lnTo>
                <a:lnTo>
                  <a:pt x="0" y="421524"/>
                </a:lnTo>
                <a:lnTo>
                  <a:pt x="2700" y="372365"/>
                </a:lnTo>
                <a:lnTo>
                  <a:pt x="10602" y="324873"/>
                </a:lnTo>
                <a:lnTo>
                  <a:pt x="23402" y="279362"/>
                </a:lnTo>
                <a:lnTo>
                  <a:pt x="40801" y="236149"/>
                </a:lnTo>
                <a:lnTo>
                  <a:pt x="62498" y="195550"/>
                </a:lnTo>
                <a:lnTo>
                  <a:pt x="88190" y="157883"/>
                </a:lnTo>
                <a:lnTo>
                  <a:pt x="117577" y="123462"/>
                </a:lnTo>
                <a:lnTo>
                  <a:pt x="150358" y="92604"/>
                </a:lnTo>
                <a:lnTo>
                  <a:pt x="186232" y="65626"/>
                </a:lnTo>
                <a:lnTo>
                  <a:pt x="224897" y="42844"/>
                </a:lnTo>
                <a:lnTo>
                  <a:pt x="266052" y="24574"/>
                </a:lnTo>
                <a:lnTo>
                  <a:pt x="309397" y="11132"/>
                </a:lnTo>
                <a:lnTo>
                  <a:pt x="354629" y="2835"/>
                </a:lnTo>
                <a:lnTo>
                  <a:pt x="401449" y="0"/>
                </a:lnTo>
                <a:lnTo>
                  <a:pt x="454220" y="3654"/>
                </a:lnTo>
                <a:lnTo>
                  <a:pt x="505641" y="14439"/>
                </a:lnTo>
                <a:lnTo>
                  <a:pt x="555089" y="32084"/>
                </a:lnTo>
                <a:lnTo>
                  <a:pt x="601939" y="56318"/>
                </a:lnTo>
                <a:lnTo>
                  <a:pt x="645567" y="86871"/>
                </a:lnTo>
                <a:lnTo>
                  <a:pt x="685348" y="123474"/>
                </a:lnTo>
                <a:lnTo>
                  <a:pt x="715563" y="159008"/>
                </a:lnTo>
                <a:lnTo>
                  <a:pt x="741576" y="197576"/>
                </a:lnTo>
                <a:lnTo>
                  <a:pt x="763226" y="238767"/>
                </a:lnTo>
                <a:lnTo>
                  <a:pt x="780349" y="282170"/>
                </a:lnTo>
                <a:lnTo>
                  <a:pt x="792781" y="327371"/>
                </a:lnTo>
                <a:lnTo>
                  <a:pt x="800360" y="373960"/>
                </a:lnTo>
                <a:lnTo>
                  <a:pt x="802923" y="421524"/>
                </a:lnTo>
                <a:lnTo>
                  <a:pt x="800222" y="470687"/>
                </a:lnTo>
                <a:lnTo>
                  <a:pt x="792320" y="518184"/>
                </a:lnTo>
                <a:lnTo>
                  <a:pt x="779517" y="563699"/>
                </a:lnTo>
                <a:lnTo>
                  <a:pt x="762116" y="606914"/>
                </a:lnTo>
                <a:lnTo>
                  <a:pt x="740417" y="647515"/>
                </a:lnTo>
                <a:lnTo>
                  <a:pt x="714722" y="685185"/>
                </a:lnTo>
                <a:lnTo>
                  <a:pt x="685333" y="719607"/>
                </a:lnTo>
                <a:lnTo>
                  <a:pt x="652549" y="750466"/>
                </a:lnTo>
                <a:lnTo>
                  <a:pt x="616673" y="777445"/>
                </a:lnTo>
                <a:lnTo>
                  <a:pt x="578005" y="800228"/>
                </a:lnTo>
                <a:lnTo>
                  <a:pt x="536848" y="818498"/>
                </a:lnTo>
                <a:lnTo>
                  <a:pt x="493502" y="831940"/>
                </a:lnTo>
                <a:lnTo>
                  <a:pt x="448268" y="840237"/>
                </a:lnTo>
                <a:lnTo>
                  <a:pt x="401449" y="843073"/>
                </a:lnTo>
                <a:close/>
              </a:path>
            </a:pathLst>
          </a:custGeom>
          <a:solidFill>
            <a:srgbClr val="FFFFFF"/>
          </a:solidFill>
        </p:spPr>
        <p:txBody>
          <a:bodyPr wrap="square" lIns="0" tIns="0" rIns="0" bIns="0" rtlCol="0"/>
          <a:lstStyle/>
          <a:p>
            <a:endParaRPr/>
          </a:p>
        </p:txBody>
      </p:sp>
      <p:pic>
        <p:nvPicPr>
          <p:cNvPr id="13" name="Graphic 12">
            <a:extLst>
              <a:ext uri="{FF2B5EF4-FFF2-40B4-BE49-F238E27FC236}">
                <a16:creationId xmlns:a16="http://schemas.microsoft.com/office/drawing/2014/main" id="{45164AD2-207B-4350-88A7-63709499EE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5887" y="3241040"/>
            <a:ext cx="723900" cy="723900"/>
          </a:xfrm>
          <a:prstGeom prst="rect">
            <a:avLst/>
          </a:prstGeom>
        </p:spPr>
      </p:pic>
      <p:pic>
        <p:nvPicPr>
          <p:cNvPr id="11" name="Graphic 10">
            <a:extLst>
              <a:ext uri="{FF2B5EF4-FFF2-40B4-BE49-F238E27FC236}">
                <a16:creationId xmlns:a16="http://schemas.microsoft.com/office/drawing/2014/main" id="{41ABA975-FE2B-4491-8E52-4ECF24672C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2515"/>
            <a:ext cx="9144000" cy="627343"/>
          </a:xfrm>
          <a:prstGeom prst="rect">
            <a:avLst/>
          </a:prstGeom>
        </p:spPr>
      </p:pic>
      <p:sp>
        <p:nvSpPr>
          <p:cNvPr id="4" name="object 4"/>
          <p:cNvSpPr/>
          <p:nvPr/>
        </p:nvSpPr>
        <p:spPr>
          <a:xfrm>
            <a:off x="7802178" y="1123950"/>
            <a:ext cx="953769" cy="1000760"/>
          </a:xfrm>
          <a:custGeom>
            <a:avLst/>
            <a:gdLst/>
            <a:ahLst/>
            <a:cxnLst/>
            <a:rect l="l" t="t" r="r" b="b"/>
            <a:pathLst>
              <a:path w="953770" h="1000760">
                <a:moveTo>
                  <a:pt x="0" y="500358"/>
                </a:moveTo>
                <a:lnTo>
                  <a:pt x="2181" y="452171"/>
                </a:lnTo>
                <a:lnTo>
                  <a:pt x="8593" y="405279"/>
                </a:lnTo>
                <a:lnTo>
                  <a:pt x="19035" y="359893"/>
                </a:lnTo>
                <a:lnTo>
                  <a:pt x="33309" y="316222"/>
                </a:lnTo>
                <a:lnTo>
                  <a:pt x="51213" y="274476"/>
                </a:lnTo>
                <a:lnTo>
                  <a:pt x="72549" y="234865"/>
                </a:lnTo>
                <a:lnTo>
                  <a:pt x="97116" y="197598"/>
                </a:lnTo>
                <a:lnTo>
                  <a:pt x="124716" y="162885"/>
                </a:lnTo>
                <a:lnTo>
                  <a:pt x="155147" y="130936"/>
                </a:lnTo>
                <a:lnTo>
                  <a:pt x="188212" y="101960"/>
                </a:lnTo>
                <a:lnTo>
                  <a:pt x="223709" y="76167"/>
                </a:lnTo>
                <a:lnTo>
                  <a:pt x="261439" y="53768"/>
                </a:lnTo>
                <a:lnTo>
                  <a:pt x="301203" y="34970"/>
                </a:lnTo>
                <a:lnTo>
                  <a:pt x="342800" y="19985"/>
                </a:lnTo>
                <a:lnTo>
                  <a:pt x="386032" y="9022"/>
                </a:lnTo>
                <a:lnTo>
                  <a:pt x="430698" y="2290"/>
                </a:lnTo>
                <a:lnTo>
                  <a:pt x="476599" y="0"/>
                </a:lnTo>
                <a:lnTo>
                  <a:pt x="523704" y="2448"/>
                </a:lnTo>
                <a:lnTo>
                  <a:pt x="570011" y="9703"/>
                </a:lnTo>
                <a:lnTo>
                  <a:pt x="615208" y="21628"/>
                </a:lnTo>
                <a:lnTo>
                  <a:pt x="658983" y="38088"/>
                </a:lnTo>
                <a:lnTo>
                  <a:pt x="701021" y="58946"/>
                </a:lnTo>
                <a:lnTo>
                  <a:pt x="741012" y="84066"/>
                </a:lnTo>
                <a:lnTo>
                  <a:pt x="778641" y="113314"/>
                </a:lnTo>
                <a:lnTo>
                  <a:pt x="813598" y="146552"/>
                </a:lnTo>
                <a:lnTo>
                  <a:pt x="845256" y="183252"/>
                </a:lnTo>
                <a:lnTo>
                  <a:pt x="873111" y="222759"/>
                </a:lnTo>
                <a:lnTo>
                  <a:pt x="897036" y="264745"/>
                </a:lnTo>
                <a:lnTo>
                  <a:pt x="916901" y="308880"/>
                </a:lnTo>
                <a:lnTo>
                  <a:pt x="932576" y="354837"/>
                </a:lnTo>
                <a:lnTo>
                  <a:pt x="943932" y="402288"/>
                </a:lnTo>
                <a:lnTo>
                  <a:pt x="950841" y="450904"/>
                </a:lnTo>
                <a:lnTo>
                  <a:pt x="953173" y="500358"/>
                </a:lnTo>
                <a:lnTo>
                  <a:pt x="950991" y="548546"/>
                </a:lnTo>
                <a:lnTo>
                  <a:pt x="944579" y="595438"/>
                </a:lnTo>
                <a:lnTo>
                  <a:pt x="934137" y="640824"/>
                </a:lnTo>
                <a:lnTo>
                  <a:pt x="919864" y="684495"/>
                </a:lnTo>
                <a:lnTo>
                  <a:pt x="901960" y="726241"/>
                </a:lnTo>
                <a:lnTo>
                  <a:pt x="880624" y="765852"/>
                </a:lnTo>
                <a:lnTo>
                  <a:pt x="856058" y="803119"/>
                </a:lnTo>
                <a:lnTo>
                  <a:pt x="828459" y="837832"/>
                </a:lnTo>
                <a:lnTo>
                  <a:pt x="798029" y="869781"/>
                </a:lnTo>
                <a:lnTo>
                  <a:pt x="764966" y="898757"/>
                </a:lnTo>
                <a:lnTo>
                  <a:pt x="729470" y="924550"/>
                </a:lnTo>
                <a:lnTo>
                  <a:pt x="691742" y="946949"/>
                </a:lnTo>
                <a:lnTo>
                  <a:pt x="651980" y="965747"/>
                </a:lnTo>
                <a:lnTo>
                  <a:pt x="610386" y="980732"/>
                </a:lnTo>
                <a:lnTo>
                  <a:pt x="567157" y="991695"/>
                </a:lnTo>
                <a:lnTo>
                  <a:pt x="522495" y="998427"/>
                </a:lnTo>
                <a:lnTo>
                  <a:pt x="476599" y="1000717"/>
                </a:lnTo>
                <a:lnTo>
                  <a:pt x="430698" y="998427"/>
                </a:lnTo>
                <a:lnTo>
                  <a:pt x="386032" y="991695"/>
                </a:lnTo>
                <a:lnTo>
                  <a:pt x="342800" y="980732"/>
                </a:lnTo>
                <a:lnTo>
                  <a:pt x="301203" y="965747"/>
                </a:lnTo>
                <a:lnTo>
                  <a:pt x="261439" y="946949"/>
                </a:lnTo>
                <a:lnTo>
                  <a:pt x="223709" y="924550"/>
                </a:lnTo>
                <a:lnTo>
                  <a:pt x="188212" y="898757"/>
                </a:lnTo>
                <a:lnTo>
                  <a:pt x="155147" y="869781"/>
                </a:lnTo>
                <a:lnTo>
                  <a:pt x="124716" y="837832"/>
                </a:lnTo>
                <a:lnTo>
                  <a:pt x="97116" y="803119"/>
                </a:lnTo>
                <a:lnTo>
                  <a:pt x="72549" y="765852"/>
                </a:lnTo>
                <a:lnTo>
                  <a:pt x="51213" y="726241"/>
                </a:lnTo>
                <a:lnTo>
                  <a:pt x="33309" y="684495"/>
                </a:lnTo>
                <a:lnTo>
                  <a:pt x="19035" y="640824"/>
                </a:lnTo>
                <a:lnTo>
                  <a:pt x="8593" y="595438"/>
                </a:lnTo>
                <a:lnTo>
                  <a:pt x="2181" y="548546"/>
                </a:lnTo>
                <a:lnTo>
                  <a:pt x="0" y="500358"/>
                </a:lnTo>
                <a:close/>
              </a:path>
            </a:pathLst>
          </a:custGeom>
          <a:ln w="25399">
            <a:solidFill>
              <a:srgbClr val="3F3F3F"/>
            </a:solidFill>
          </a:ln>
        </p:spPr>
        <p:txBody>
          <a:bodyPr wrap="square" lIns="0" tIns="0" rIns="0" bIns="0" rtlCol="0"/>
          <a:lstStyle/>
          <a:p>
            <a:endParaRPr/>
          </a:p>
        </p:txBody>
      </p:sp>
      <p:sp>
        <p:nvSpPr>
          <p:cNvPr id="7" name="object 7"/>
          <p:cNvSpPr/>
          <p:nvPr/>
        </p:nvSpPr>
        <p:spPr>
          <a:xfrm>
            <a:off x="895398" y="1685321"/>
            <a:ext cx="6927850" cy="1845945"/>
          </a:xfrm>
          <a:custGeom>
            <a:avLst/>
            <a:gdLst/>
            <a:ahLst/>
            <a:cxnLst/>
            <a:rect l="l" t="t" r="r" b="b"/>
            <a:pathLst>
              <a:path w="6927850" h="1845945">
                <a:moveTo>
                  <a:pt x="22559" y="0"/>
                </a:moveTo>
                <a:lnTo>
                  <a:pt x="6927636" y="0"/>
                </a:lnTo>
              </a:path>
              <a:path w="6927850" h="1845945">
                <a:moveTo>
                  <a:pt x="0" y="148839"/>
                </a:moveTo>
                <a:lnTo>
                  <a:pt x="22397" y="1845421"/>
                </a:lnTo>
              </a:path>
            </a:pathLst>
          </a:custGeom>
          <a:ln w="25399">
            <a:solidFill>
              <a:srgbClr val="3F3F3F"/>
            </a:solidFill>
          </a:ln>
        </p:spPr>
        <p:txBody>
          <a:bodyPr wrap="square" lIns="0" tIns="0" rIns="0" bIns="0" rtlCol="0"/>
          <a:lstStyle/>
          <a:p>
            <a:endParaRPr dirty="0"/>
          </a:p>
        </p:txBody>
      </p:sp>
      <p:sp>
        <p:nvSpPr>
          <p:cNvPr id="8" name="object 8"/>
          <p:cNvSpPr/>
          <p:nvPr/>
        </p:nvSpPr>
        <p:spPr>
          <a:xfrm>
            <a:off x="827628" y="1712756"/>
            <a:ext cx="134104" cy="134104"/>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516328" y="3530743"/>
            <a:ext cx="803275" cy="843280"/>
          </a:xfrm>
          <a:custGeom>
            <a:avLst/>
            <a:gdLst/>
            <a:ahLst/>
            <a:cxnLst/>
            <a:rect l="l" t="t" r="r" b="b"/>
            <a:pathLst>
              <a:path w="803275" h="843279">
                <a:moveTo>
                  <a:pt x="401466" y="843098"/>
                </a:moveTo>
                <a:lnTo>
                  <a:pt x="354647" y="840262"/>
                </a:lnTo>
                <a:lnTo>
                  <a:pt x="309413" y="831964"/>
                </a:lnTo>
                <a:lnTo>
                  <a:pt x="266068" y="818520"/>
                </a:lnTo>
                <a:lnTo>
                  <a:pt x="224911" y="800248"/>
                </a:lnTo>
                <a:lnTo>
                  <a:pt x="186244" y="777464"/>
                </a:lnTo>
                <a:lnTo>
                  <a:pt x="150369" y="750483"/>
                </a:lnTo>
                <a:lnTo>
                  <a:pt x="117586" y="719623"/>
                </a:lnTo>
                <a:lnTo>
                  <a:pt x="88197" y="685200"/>
                </a:lnTo>
                <a:lnTo>
                  <a:pt x="62503" y="647529"/>
                </a:lnTo>
                <a:lnTo>
                  <a:pt x="40805" y="606928"/>
                </a:lnTo>
                <a:lnTo>
                  <a:pt x="23404" y="563714"/>
                </a:lnTo>
                <a:lnTo>
                  <a:pt x="10602" y="518201"/>
                </a:lnTo>
                <a:lnTo>
                  <a:pt x="2700" y="470707"/>
                </a:lnTo>
                <a:lnTo>
                  <a:pt x="0" y="421549"/>
                </a:lnTo>
                <a:lnTo>
                  <a:pt x="2700" y="372390"/>
                </a:lnTo>
                <a:lnTo>
                  <a:pt x="10602" y="324896"/>
                </a:lnTo>
                <a:lnTo>
                  <a:pt x="23404" y="279384"/>
                </a:lnTo>
                <a:lnTo>
                  <a:pt x="40805" y="236169"/>
                </a:lnTo>
                <a:lnTo>
                  <a:pt x="62503" y="195568"/>
                </a:lnTo>
                <a:lnTo>
                  <a:pt x="88197" y="157898"/>
                </a:lnTo>
                <a:lnTo>
                  <a:pt x="117586" y="123474"/>
                </a:lnTo>
                <a:lnTo>
                  <a:pt x="150369" y="92614"/>
                </a:lnTo>
                <a:lnTo>
                  <a:pt x="186244" y="65633"/>
                </a:lnTo>
                <a:lnTo>
                  <a:pt x="224911" y="42849"/>
                </a:lnTo>
                <a:lnTo>
                  <a:pt x="266068" y="24577"/>
                </a:lnTo>
                <a:lnTo>
                  <a:pt x="309413" y="11134"/>
                </a:lnTo>
                <a:lnTo>
                  <a:pt x="354647" y="2836"/>
                </a:lnTo>
                <a:lnTo>
                  <a:pt x="401466" y="0"/>
                </a:lnTo>
                <a:lnTo>
                  <a:pt x="454236" y="3656"/>
                </a:lnTo>
                <a:lnTo>
                  <a:pt x="505656" y="14445"/>
                </a:lnTo>
                <a:lnTo>
                  <a:pt x="555100" y="32093"/>
                </a:lnTo>
                <a:lnTo>
                  <a:pt x="601946" y="56329"/>
                </a:lnTo>
                <a:lnTo>
                  <a:pt x="645569" y="86880"/>
                </a:lnTo>
                <a:lnTo>
                  <a:pt x="685346" y="123474"/>
                </a:lnTo>
                <a:lnTo>
                  <a:pt x="715566" y="159009"/>
                </a:lnTo>
                <a:lnTo>
                  <a:pt x="741583" y="197581"/>
                </a:lnTo>
                <a:lnTo>
                  <a:pt x="763235" y="238777"/>
                </a:lnTo>
                <a:lnTo>
                  <a:pt x="780359" y="282185"/>
                </a:lnTo>
                <a:lnTo>
                  <a:pt x="792791" y="327391"/>
                </a:lnTo>
                <a:lnTo>
                  <a:pt x="800370" y="373983"/>
                </a:lnTo>
                <a:lnTo>
                  <a:pt x="802933" y="421549"/>
                </a:lnTo>
                <a:lnTo>
                  <a:pt x="800232" y="470707"/>
                </a:lnTo>
                <a:lnTo>
                  <a:pt x="792330" y="518201"/>
                </a:lnTo>
                <a:lnTo>
                  <a:pt x="779528" y="563714"/>
                </a:lnTo>
                <a:lnTo>
                  <a:pt x="762127" y="606928"/>
                </a:lnTo>
                <a:lnTo>
                  <a:pt x="740430" y="647529"/>
                </a:lnTo>
                <a:lnTo>
                  <a:pt x="714735" y="685200"/>
                </a:lnTo>
                <a:lnTo>
                  <a:pt x="685346" y="719623"/>
                </a:lnTo>
                <a:lnTo>
                  <a:pt x="652563" y="750483"/>
                </a:lnTo>
                <a:lnTo>
                  <a:pt x="616688" y="777464"/>
                </a:lnTo>
                <a:lnTo>
                  <a:pt x="578021" y="800248"/>
                </a:lnTo>
                <a:lnTo>
                  <a:pt x="536865" y="818520"/>
                </a:lnTo>
                <a:lnTo>
                  <a:pt x="493519" y="831964"/>
                </a:lnTo>
                <a:lnTo>
                  <a:pt x="448286" y="840262"/>
                </a:lnTo>
                <a:lnTo>
                  <a:pt x="401466" y="843098"/>
                </a:lnTo>
                <a:close/>
              </a:path>
            </a:pathLst>
          </a:custGeom>
          <a:solidFill>
            <a:srgbClr val="FFFFFF"/>
          </a:solidFill>
        </p:spPr>
        <p:txBody>
          <a:bodyPr wrap="square" lIns="0" tIns="0" rIns="0" bIns="0" rtlCol="0"/>
          <a:lstStyle/>
          <a:p>
            <a:endParaRPr/>
          </a:p>
        </p:txBody>
      </p:sp>
      <p:sp>
        <p:nvSpPr>
          <p:cNvPr id="25" name="object 25"/>
          <p:cNvSpPr txBox="1"/>
          <p:nvPr/>
        </p:nvSpPr>
        <p:spPr>
          <a:xfrm>
            <a:off x="503113" y="1189716"/>
            <a:ext cx="1020888" cy="628377"/>
          </a:xfrm>
          <a:prstGeom prst="rect">
            <a:avLst/>
          </a:prstGeom>
        </p:spPr>
        <p:txBody>
          <a:bodyPr vert="horz" wrap="square" lIns="0" tIns="12700" rIns="0" bIns="0" rtlCol="0">
            <a:spAutoFit/>
          </a:bodyPr>
          <a:lstStyle/>
          <a:p>
            <a:pPr marL="12700">
              <a:lnSpc>
                <a:spcPct val="100000"/>
              </a:lnSpc>
              <a:spcBef>
                <a:spcPts val="100"/>
              </a:spcBef>
              <a:tabLst>
                <a:tab pos="1750695" algn="l"/>
              </a:tabLst>
            </a:pPr>
            <a:r>
              <a:rPr lang="fr-FR" sz="2000" b="1" spc="-5" dirty="0">
                <a:solidFill>
                  <a:srgbClr val="3F3F3F"/>
                </a:solidFill>
                <a:latin typeface="Arial"/>
                <a:cs typeface="Arial"/>
              </a:rPr>
              <a:t>07</a:t>
            </a:r>
            <a:r>
              <a:rPr sz="2000" b="1" spc="-5" dirty="0">
                <a:solidFill>
                  <a:srgbClr val="3F3F3F"/>
                </a:solidFill>
                <a:latin typeface="Arial"/>
                <a:cs typeface="Arial"/>
              </a:rPr>
              <a:t> </a:t>
            </a:r>
            <a:r>
              <a:rPr lang="fr-FR" sz="2000" b="1" dirty="0">
                <a:solidFill>
                  <a:srgbClr val="3F3F3F"/>
                </a:solidFill>
                <a:latin typeface="Arial"/>
                <a:cs typeface="Arial"/>
              </a:rPr>
              <a:t>April </a:t>
            </a:r>
            <a:r>
              <a:rPr sz="2000" b="1" dirty="0">
                <a:solidFill>
                  <a:srgbClr val="3F3F3F"/>
                </a:solidFill>
                <a:latin typeface="Arial"/>
                <a:cs typeface="Arial"/>
              </a:rPr>
              <a:t>	</a:t>
            </a:r>
            <a:endParaRPr sz="2000" dirty="0">
              <a:latin typeface="Arial"/>
              <a:cs typeface="Arial"/>
            </a:endParaRPr>
          </a:p>
        </p:txBody>
      </p:sp>
      <p:sp>
        <p:nvSpPr>
          <p:cNvPr id="26" name="object 26"/>
          <p:cNvSpPr txBox="1"/>
          <p:nvPr/>
        </p:nvSpPr>
        <p:spPr>
          <a:xfrm>
            <a:off x="3860453" y="1189716"/>
            <a:ext cx="940147" cy="320601"/>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3F3F3F"/>
                </a:solidFill>
                <a:latin typeface="Arial"/>
                <a:cs typeface="Arial"/>
              </a:rPr>
              <a:t>0</a:t>
            </a:r>
            <a:r>
              <a:rPr lang="fr-FR" sz="2000" b="1" spc="-5" dirty="0">
                <a:solidFill>
                  <a:srgbClr val="3F3F3F"/>
                </a:solidFill>
                <a:latin typeface="Arial"/>
                <a:cs typeface="Arial"/>
              </a:rPr>
              <a:t>7</a:t>
            </a:r>
            <a:r>
              <a:rPr sz="2000" b="1" spc="-85" dirty="0">
                <a:solidFill>
                  <a:srgbClr val="3F3F3F"/>
                </a:solidFill>
                <a:latin typeface="Arial"/>
                <a:cs typeface="Arial"/>
              </a:rPr>
              <a:t> </a:t>
            </a:r>
            <a:r>
              <a:rPr lang="en-US" sz="2000" b="1" dirty="0">
                <a:solidFill>
                  <a:srgbClr val="3F3F3F"/>
                </a:solidFill>
                <a:latin typeface="Arial"/>
                <a:cs typeface="Arial"/>
              </a:rPr>
              <a:t>May </a:t>
            </a:r>
            <a:endParaRPr sz="2000" dirty="0">
              <a:latin typeface="Arial"/>
              <a:cs typeface="Arial"/>
            </a:endParaRPr>
          </a:p>
        </p:txBody>
      </p:sp>
      <p:sp>
        <p:nvSpPr>
          <p:cNvPr id="28" name="object 28"/>
          <p:cNvSpPr txBox="1"/>
          <p:nvPr/>
        </p:nvSpPr>
        <p:spPr>
          <a:xfrm>
            <a:off x="989811" y="1785063"/>
            <a:ext cx="2439180" cy="764312"/>
          </a:xfrm>
          <a:prstGeom prst="rect">
            <a:avLst/>
          </a:prstGeom>
        </p:spPr>
        <p:txBody>
          <a:bodyPr vert="horz" wrap="square" lIns="0" tIns="12700" rIns="0" bIns="0" rtlCol="0">
            <a:spAutoFit/>
          </a:bodyPr>
          <a:lstStyle/>
          <a:p>
            <a:pPr marL="128905" indent="-116839">
              <a:lnSpc>
                <a:spcPct val="100000"/>
              </a:lnSpc>
              <a:spcBef>
                <a:spcPts val="100"/>
              </a:spcBef>
              <a:buChar char="-"/>
              <a:tabLst>
                <a:tab pos="129539" algn="l"/>
              </a:tabLst>
            </a:pPr>
            <a:r>
              <a:rPr sz="1600" b="1" spc="-5" dirty="0">
                <a:solidFill>
                  <a:srgbClr val="3F3F3F"/>
                </a:solidFill>
                <a:latin typeface="Arial"/>
                <a:cs typeface="Arial"/>
              </a:rPr>
              <a:t>Authentication</a:t>
            </a:r>
            <a:endParaRPr lang="fr-FR" sz="1600" b="1" spc="-5" dirty="0">
              <a:solidFill>
                <a:srgbClr val="3F3F3F"/>
              </a:solidFill>
              <a:latin typeface="Arial"/>
              <a:cs typeface="Arial"/>
            </a:endParaRPr>
          </a:p>
          <a:p>
            <a:pPr marL="128905" indent="-116839">
              <a:lnSpc>
                <a:spcPct val="100000"/>
              </a:lnSpc>
              <a:spcBef>
                <a:spcPts val="100"/>
              </a:spcBef>
              <a:buChar char="-"/>
              <a:tabLst>
                <a:tab pos="129539" algn="l"/>
              </a:tabLst>
            </a:pPr>
            <a:r>
              <a:rPr sz="1600" b="1" spc="-5" dirty="0">
                <a:solidFill>
                  <a:srgbClr val="3F3F3F"/>
                </a:solidFill>
                <a:latin typeface="Arial"/>
                <a:cs typeface="Arial"/>
              </a:rPr>
              <a:t>Profile  </a:t>
            </a:r>
            <a:r>
              <a:rPr sz="1600" b="1" dirty="0">
                <a:solidFill>
                  <a:srgbClr val="3F3F3F"/>
                </a:solidFill>
                <a:latin typeface="Arial"/>
                <a:cs typeface="Arial"/>
              </a:rPr>
              <a:t>Management</a:t>
            </a:r>
            <a:endParaRPr sz="1600" dirty="0">
              <a:latin typeface="Arial"/>
              <a:cs typeface="Arial"/>
            </a:endParaRPr>
          </a:p>
          <a:p>
            <a:pPr marL="12700" marR="300990">
              <a:lnSpc>
                <a:spcPct val="100000"/>
              </a:lnSpc>
              <a:buChar char="-"/>
              <a:tabLst>
                <a:tab pos="137160" algn="l"/>
              </a:tabLst>
            </a:pPr>
            <a:r>
              <a:rPr sz="1600" b="1" spc="-5" dirty="0">
                <a:solidFill>
                  <a:srgbClr val="3F3F3F"/>
                </a:solidFill>
                <a:latin typeface="Arial"/>
                <a:cs typeface="Arial"/>
              </a:rPr>
              <a:t>Users  </a:t>
            </a:r>
            <a:r>
              <a:rPr sz="1600" b="1" dirty="0">
                <a:solidFill>
                  <a:srgbClr val="3F3F3F"/>
                </a:solidFill>
                <a:latin typeface="Arial"/>
                <a:cs typeface="Arial"/>
              </a:rPr>
              <a:t>Management</a:t>
            </a:r>
            <a:endParaRPr sz="1600" dirty="0">
              <a:latin typeface="Arial"/>
              <a:cs typeface="Arial"/>
            </a:endParaRPr>
          </a:p>
        </p:txBody>
      </p:sp>
      <p:sp>
        <p:nvSpPr>
          <p:cNvPr id="29" name="object 29"/>
          <p:cNvSpPr txBox="1"/>
          <p:nvPr/>
        </p:nvSpPr>
        <p:spPr>
          <a:xfrm>
            <a:off x="4359680" y="1783824"/>
            <a:ext cx="2538005" cy="751488"/>
          </a:xfrm>
          <a:prstGeom prst="rect">
            <a:avLst/>
          </a:prstGeom>
        </p:spPr>
        <p:txBody>
          <a:bodyPr vert="horz" wrap="square" lIns="0" tIns="12700" rIns="0" bIns="0" rtlCol="0">
            <a:spAutoFit/>
          </a:bodyPr>
          <a:lstStyle/>
          <a:p>
            <a:pPr marL="12700" marR="5080">
              <a:lnSpc>
                <a:spcPct val="100000"/>
              </a:lnSpc>
              <a:tabLst>
                <a:tab pos="137160" algn="l"/>
              </a:tabLst>
            </a:pPr>
            <a:r>
              <a:rPr lang="en-US" sz="1600" dirty="0">
                <a:latin typeface="Arial"/>
                <a:cs typeface="Arial"/>
              </a:rPr>
              <a:t>-</a:t>
            </a:r>
            <a:r>
              <a:rPr lang="en-US" sz="1600" b="1" spc="-35" dirty="0">
                <a:solidFill>
                  <a:srgbClr val="3F3F3F"/>
                </a:solidFill>
                <a:latin typeface="Arial"/>
                <a:cs typeface="Arial"/>
              </a:rPr>
              <a:t>Seller Ads Management</a:t>
            </a:r>
          </a:p>
          <a:p>
            <a:pPr marL="12700" marR="5080">
              <a:lnSpc>
                <a:spcPct val="100000"/>
              </a:lnSpc>
              <a:buChar char="-"/>
              <a:tabLst>
                <a:tab pos="137160" algn="l"/>
              </a:tabLst>
            </a:pPr>
            <a:r>
              <a:rPr lang="en-US" sz="1600" b="1" spc="-35" dirty="0">
                <a:solidFill>
                  <a:srgbClr val="3F3F3F"/>
                </a:solidFill>
                <a:latin typeface="Arial"/>
                <a:cs typeface="Arial"/>
              </a:rPr>
              <a:t>Ads Management</a:t>
            </a:r>
          </a:p>
          <a:p>
            <a:pPr marL="12700" marR="5080">
              <a:lnSpc>
                <a:spcPct val="100000"/>
              </a:lnSpc>
              <a:buChar char="-"/>
              <a:tabLst>
                <a:tab pos="137160" algn="l"/>
              </a:tabLst>
            </a:pPr>
            <a:endParaRPr lang="en-US" sz="1600" dirty="0">
              <a:latin typeface="Arial"/>
              <a:cs typeface="Arial"/>
            </a:endParaRPr>
          </a:p>
        </p:txBody>
      </p:sp>
      <p:sp>
        <p:nvSpPr>
          <p:cNvPr id="16" name="object 16"/>
          <p:cNvSpPr/>
          <p:nvPr/>
        </p:nvSpPr>
        <p:spPr>
          <a:xfrm>
            <a:off x="504899" y="3509945"/>
            <a:ext cx="803275" cy="843280"/>
          </a:xfrm>
          <a:custGeom>
            <a:avLst/>
            <a:gdLst/>
            <a:ahLst/>
            <a:cxnLst/>
            <a:rect l="l" t="t" r="r" b="b"/>
            <a:pathLst>
              <a:path w="803275" h="843279">
                <a:moveTo>
                  <a:pt x="0" y="421549"/>
                </a:moveTo>
                <a:lnTo>
                  <a:pt x="2700" y="372390"/>
                </a:lnTo>
                <a:lnTo>
                  <a:pt x="10602" y="324896"/>
                </a:lnTo>
                <a:lnTo>
                  <a:pt x="23404" y="279384"/>
                </a:lnTo>
                <a:lnTo>
                  <a:pt x="40805" y="236169"/>
                </a:lnTo>
                <a:lnTo>
                  <a:pt x="62503" y="195568"/>
                </a:lnTo>
                <a:lnTo>
                  <a:pt x="88197" y="157898"/>
                </a:lnTo>
                <a:lnTo>
                  <a:pt x="117586" y="123474"/>
                </a:lnTo>
                <a:lnTo>
                  <a:pt x="150369" y="92614"/>
                </a:lnTo>
                <a:lnTo>
                  <a:pt x="186244" y="65633"/>
                </a:lnTo>
                <a:lnTo>
                  <a:pt x="224911" y="42849"/>
                </a:lnTo>
                <a:lnTo>
                  <a:pt x="266068" y="24577"/>
                </a:lnTo>
                <a:lnTo>
                  <a:pt x="309413" y="11134"/>
                </a:lnTo>
                <a:lnTo>
                  <a:pt x="354647" y="2836"/>
                </a:lnTo>
                <a:lnTo>
                  <a:pt x="401466" y="0"/>
                </a:lnTo>
                <a:lnTo>
                  <a:pt x="454236" y="3656"/>
                </a:lnTo>
                <a:lnTo>
                  <a:pt x="505656" y="14445"/>
                </a:lnTo>
                <a:lnTo>
                  <a:pt x="555100" y="32093"/>
                </a:lnTo>
                <a:lnTo>
                  <a:pt x="601946" y="56329"/>
                </a:lnTo>
                <a:lnTo>
                  <a:pt x="645569" y="86880"/>
                </a:lnTo>
                <a:lnTo>
                  <a:pt x="685346" y="123474"/>
                </a:lnTo>
                <a:lnTo>
                  <a:pt x="715566" y="159009"/>
                </a:lnTo>
                <a:lnTo>
                  <a:pt x="741583" y="197581"/>
                </a:lnTo>
                <a:lnTo>
                  <a:pt x="763235" y="238777"/>
                </a:lnTo>
                <a:lnTo>
                  <a:pt x="780359" y="282185"/>
                </a:lnTo>
                <a:lnTo>
                  <a:pt x="792791" y="327391"/>
                </a:lnTo>
                <a:lnTo>
                  <a:pt x="800370" y="373983"/>
                </a:lnTo>
                <a:lnTo>
                  <a:pt x="802933" y="421549"/>
                </a:lnTo>
                <a:lnTo>
                  <a:pt x="800232" y="470707"/>
                </a:lnTo>
                <a:lnTo>
                  <a:pt x="792330" y="518201"/>
                </a:lnTo>
                <a:lnTo>
                  <a:pt x="779528" y="563714"/>
                </a:lnTo>
                <a:lnTo>
                  <a:pt x="762127" y="606928"/>
                </a:lnTo>
                <a:lnTo>
                  <a:pt x="740430" y="647529"/>
                </a:lnTo>
                <a:lnTo>
                  <a:pt x="714735" y="685200"/>
                </a:lnTo>
                <a:lnTo>
                  <a:pt x="685346" y="719623"/>
                </a:lnTo>
                <a:lnTo>
                  <a:pt x="652563" y="750483"/>
                </a:lnTo>
                <a:lnTo>
                  <a:pt x="616688" y="777464"/>
                </a:lnTo>
                <a:lnTo>
                  <a:pt x="578021" y="800248"/>
                </a:lnTo>
                <a:lnTo>
                  <a:pt x="536865" y="818520"/>
                </a:lnTo>
                <a:lnTo>
                  <a:pt x="493519" y="831964"/>
                </a:lnTo>
                <a:lnTo>
                  <a:pt x="448286" y="840262"/>
                </a:lnTo>
                <a:lnTo>
                  <a:pt x="401466" y="843098"/>
                </a:lnTo>
                <a:lnTo>
                  <a:pt x="354647" y="840262"/>
                </a:lnTo>
                <a:lnTo>
                  <a:pt x="309413" y="831964"/>
                </a:lnTo>
                <a:lnTo>
                  <a:pt x="266068" y="818520"/>
                </a:lnTo>
                <a:lnTo>
                  <a:pt x="224911" y="800248"/>
                </a:lnTo>
                <a:lnTo>
                  <a:pt x="186244" y="777464"/>
                </a:lnTo>
                <a:lnTo>
                  <a:pt x="150369" y="750483"/>
                </a:lnTo>
                <a:lnTo>
                  <a:pt x="117586" y="719623"/>
                </a:lnTo>
                <a:lnTo>
                  <a:pt x="88197" y="685200"/>
                </a:lnTo>
                <a:lnTo>
                  <a:pt x="62503" y="647529"/>
                </a:lnTo>
                <a:lnTo>
                  <a:pt x="40805" y="606928"/>
                </a:lnTo>
                <a:lnTo>
                  <a:pt x="23404" y="563714"/>
                </a:lnTo>
                <a:lnTo>
                  <a:pt x="10602" y="518201"/>
                </a:lnTo>
                <a:lnTo>
                  <a:pt x="2700" y="470707"/>
                </a:lnTo>
                <a:lnTo>
                  <a:pt x="0" y="421549"/>
                </a:lnTo>
                <a:close/>
              </a:path>
            </a:pathLst>
          </a:custGeom>
          <a:ln w="25399">
            <a:solidFill>
              <a:srgbClr val="3F3F3F"/>
            </a:solidFill>
          </a:ln>
        </p:spPr>
        <p:txBody>
          <a:bodyPr wrap="square" lIns="0" tIns="0" rIns="0" bIns="0" rtlCol="0"/>
          <a:lstStyle/>
          <a:p>
            <a:endParaRPr/>
          </a:p>
        </p:txBody>
      </p:sp>
      <p:sp>
        <p:nvSpPr>
          <p:cNvPr id="34" name="object 34"/>
          <p:cNvSpPr txBox="1"/>
          <p:nvPr/>
        </p:nvSpPr>
        <p:spPr>
          <a:xfrm>
            <a:off x="4221766" y="3891075"/>
            <a:ext cx="322580" cy="345440"/>
          </a:xfrm>
          <a:prstGeom prst="rect">
            <a:avLst/>
          </a:prstGeom>
        </p:spPr>
        <p:txBody>
          <a:bodyPr vert="horz" wrap="square" lIns="0" tIns="12700" rIns="0" bIns="0" rtlCol="0">
            <a:spAutoFit/>
          </a:bodyPr>
          <a:lstStyle/>
          <a:p>
            <a:pPr marL="12700">
              <a:lnSpc>
                <a:spcPct val="100000"/>
              </a:lnSpc>
              <a:spcBef>
                <a:spcPts val="100"/>
              </a:spcBef>
            </a:pPr>
            <a:r>
              <a:rPr sz="2100" b="1" spc="-5" dirty="0">
                <a:solidFill>
                  <a:srgbClr val="FFFFFF"/>
                </a:solidFill>
                <a:latin typeface="Arial"/>
                <a:cs typeface="Arial"/>
              </a:rPr>
              <a:t>#</a:t>
            </a:r>
            <a:endParaRPr sz="2100" dirty="0">
              <a:latin typeface="Arial"/>
              <a:cs typeface="Arial"/>
            </a:endParaRPr>
          </a:p>
        </p:txBody>
      </p:sp>
      <p:sp>
        <p:nvSpPr>
          <p:cNvPr id="9" name="object 9"/>
          <p:cNvSpPr/>
          <p:nvPr/>
        </p:nvSpPr>
        <p:spPr>
          <a:xfrm>
            <a:off x="4287664" y="1806563"/>
            <a:ext cx="0" cy="1385570"/>
          </a:xfrm>
          <a:custGeom>
            <a:avLst/>
            <a:gdLst/>
            <a:ahLst/>
            <a:cxnLst/>
            <a:rect l="l" t="t" r="r" b="b"/>
            <a:pathLst>
              <a:path h="1385570">
                <a:moveTo>
                  <a:pt x="0" y="0"/>
                </a:moveTo>
                <a:lnTo>
                  <a:pt x="0" y="1385179"/>
                </a:lnTo>
              </a:path>
            </a:pathLst>
          </a:custGeom>
          <a:ln w="25399">
            <a:solidFill>
              <a:srgbClr val="3F3F3F"/>
            </a:solidFill>
          </a:ln>
        </p:spPr>
        <p:txBody>
          <a:bodyPr wrap="square" lIns="0" tIns="0" rIns="0" bIns="0" rtlCol="0"/>
          <a:lstStyle/>
          <a:p>
            <a:endParaRPr/>
          </a:p>
        </p:txBody>
      </p:sp>
      <p:sp>
        <p:nvSpPr>
          <p:cNvPr id="10" name="object 10"/>
          <p:cNvSpPr/>
          <p:nvPr/>
        </p:nvSpPr>
        <p:spPr>
          <a:xfrm>
            <a:off x="4220614" y="1685151"/>
            <a:ext cx="134099" cy="134112"/>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3886200" y="3181350"/>
            <a:ext cx="803275" cy="843280"/>
          </a:xfrm>
          <a:custGeom>
            <a:avLst/>
            <a:gdLst/>
            <a:ahLst/>
            <a:cxnLst/>
            <a:rect l="l" t="t" r="r" b="b"/>
            <a:pathLst>
              <a:path w="803275" h="843279">
                <a:moveTo>
                  <a:pt x="0" y="421549"/>
                </a:moveTo>
                <a:lnTo>
                  <a:pt x="2700" y="372385"/>
                </a:lnTo>
                <a:lnTo>
                  <a:pt x="10603" y="324888"/>
                </a:lnTo>
                <a:lnTo>
                  <a:pt x="23405" y="279374"/>
                </a:lnTo>
                <a:lnTo>
                  <a:pt x="40805" y="236158"/>
                </a:lnTo>
                <a:lnTo>
                  <a:pt x="62503" y="195557"/>
                </a:lnTo>
                <a:lnTo>
                  <a:pt x="88198" y="157887"/>
                </a:lnTo>
                <a:lnTo>
                  <a:pt x="117587" y="123465"/>
                </a:lnTo>
                <a:lnTo>
                  <a:pt x="150370" y="92606"/>
                </a:lnTo>
                <a:lnTo>
                  <a:pt x="186245" y="65627"/>
                </a:lnTo>
                <a:lnTo>
                  <a:pt x="224911" y="42845"/>
                </a:lnTo>
                <a:lnTo>
                  <a:pt x="266068" y="24574"/>
                </a:lnTo>
                <a:lnTo>
                  <a:pt x="309413" y="11132"/>
                </a:lnTo>
                <a:lnTo>
                  <a:pt x="354645" y="2835"/>
                </a:lnTo>
                <a:lnTo>
                  <a:pt x="401464" y="0"/>
                </a:lnTo>
                <a:lnTo>
                  <a:pt x="454234" y="3656"/>
                </a:lnTo>
                <a:lnTo>
                  <a:pt x="505655" y="14445"/>
                </a:lnTo>
                <a:lnTo>
                  <a:pt x="555101" y="32093"/>
                </a:lnTo>
                <a:lnTo>
                  <a:pt x="601947" y="56329"/>
                </a:lnTo>
                <a:lnTo>
                  <a:pt x="645567" y="86880"/>
                </a:lnTo>
                <a:lnTo>
                  <a:pt x="685338" y="123474"/>
                </a:lnTo>
                <a:lnTo>
                  <a:pt x="715562" y="159009"/>
                </a:lnTo>
                <a:lnTo>
                  <a:pt x="741582" y="197581"/>
                </a:lnTo>
                <a:lnTo>
                  <a:pt x="763237" y="238777"/>
                </a:lnTo>
                <a:lnTo>
                  <a:pt x="780362" y="282185"/>
                </a:lnTo>
                <a:lnTo>
                  <a:pt x="792796" y="327391"/>
                </a:lnTo>
                <a:lnTo>
                  <a:pt x="800375" y="373983"/>
                </a:lnTo>
                <a:lnTo>
                  <a:pt x="802938" y="421549"/>
                </a:lnTo>
                <a:lnTo>
                  <a:pt x="800237" y="470707"/>
                </a:lnTo>
                <a:lnTo>
                  <a:pt x="792334" y="518200"/>
                </a:lnTo>
                <a:lnTo>
                  <a:pt x="779532" y="563711"/>
                </a:lnTo>
                <a:lnTo>
                  <a:pt x="762131" y="606923"/>
                </a:lnTo>
                <a:lnTo>
                  <a:pt x="740432" y="647522"/>
                </a:lnTo>
                <a:lnTo>
                  <a:pt x="714737" y="685190"/>
                </a:lnTo>
                <a:lnTo>
                  <a:pt x="685347" y="719611"/>
                </a:lnTo>
                <a:lnTo>
                  <a:pt x="652564" y="750468"/>
                </a:lnTo>
                <a:lnTo>
                  <a:pt x="616688" y="777446"/>
                </a:lnTo>
                <a:lnTo>
                  <a:pt x="578020" y="800228"/>
                </a:lnTo>
                <a:lnTo>
                  <a:pt x="536863" y="818498"/>
                </a:lnTo>
                <a:lnTo>
                  <a:pt x="493517" y="831940"/>
                </a:lnTo>
                <a:lnTo>
                  <a:pt x="448283" y="840237"/>
                </a:lnTo>
                <a:lnTo>
                  <a:pt x="401464" y="843073"/>
                </a:lnTo>
                <a:lnTo>
                  <a:pt x="354645" y="840237"/>
                </a:lnTo>
                <a:lnTo>
                  <a:pt x="309413" y="831940"/>
                </a:lnTo>
                <a:lnTo>
                  <a:pt x="266068" y="818498"/>
                </a:lnTo>
                <a:lnTo>
                  <a:pt x="224911" y="800228"/>
                </a:lnTo>
                <a:lnTo>
                  <a:pt x="186245" y="777446"/>
                </a:lnTo>
                <a:lnTo>
                  <a:pt x="150370" y="750468"/>
                </a:lnTo>
                <a:lnTo>
                  <a:pt x="117587" y="719611"/>
                </a:lnTo>
                <a:lnTo>
                  <a:pt x="88198" y="685190"/>
                </a:lnTo>
                <a:lnTo>
                  <a:pt x="62503" y="647522"/>
                </a:lnTo>
                <a:lnTo>
                  <a:pt x="40805" y="606923"/>
                </a:lnTo>
                <a:lnTo>
                  <a:pt x="23405" y="563711"/>
                </a:lnTo>
                <a:lnTo>
                  <a:pt x="10603" y="518200"/>
                </a:lnTo>
                <a:lnTo>
                  <a:pt x="2700" y="470707"/>
                </a:lnTo>
                <a:lnTo>
                  <a:pt x="0" y="421549"/>
                </a:lnTo>
                <a:close/>
              </a:path>
            </a:pathLst>
          </a:custGeom>
          <a:ln w="25399">
            <a:solidFill>
              <a:srgbClr val="3F3F3F"/>
            </a:solidFill>
          </a:ln>
        </p:spPr>
        <p:txBody>
          <a:bodyPr wrap="square" lIns="0" tIns="0" rIns="0" bIns="0" rtlCol="0"/>
          <a:lstStyle/>
          <a:p>
            <a:endParaRPr/>
          </a:p>
        </p:txBody>
      </p:sp>
      <p:sp>
        <p:nvSpPr>
          <p:cNvPr id="33" name="object 33"/>
          <p:cNvSpPr txBox="1"/>
          <p:nvPr/>
        </p:nvSpPr>
        <p:spPr>
          <a:xfrm>
            <a:off x="4126547" y="3430270"/>
            <a:ext cx="322580" cy="345440"/>
          </a:xfrm>
          <a:prstGeom prst="rect">
            <a:avLst/>
          </a:prstGeom>
        </p:spPr>
        <p:txBody>
          <a:bodyPr vert="horz" wrap="square" lIns="0" tIns="12700" rIns="0" bIns="0" rtlCol="0">
            <a:spAutoFit/>
          </a:bodyPr>
          <a:lstStyle/>
          <a:p>
            <a:pPr marL="12700">
              <a:lnSpc>
                <a:spcPct val="100000"/>
              </a:lnSpc>
              <a:spcBef>
                <a:spcPts val="100"/>
              </a:spcBef>
            </a:pPr>
            <a:r>
              <a:rPr sz="2100" b="1" spc="-5" dirty="0">
                <a:solidFill>
                  <a:srgbClr val="FFFFFF"/>
                </a:solidFill>
                <a:latin typeface="Arial"/>
                <a:cs typeface="Arial"/>
              </a:rPr>
              <a:t>#2</a:t>
            </a:r>
            <a:endParaRPr sz="2100" dirty="0">
              <a:latin typeface="Arial"/>
              <a:cs typeface="Arial"/>
            </a:endParaRPr>
          </a:p>
        </p:txBody>
      </p:sp>
      <p:sp>
        <p:nvSpPr>
          <p:cNvPr id="36" name="object 36"/>
          <p:cNvSpPr txBox="1"/>
          <p:nvPr/>
        </p:nvSpPr>
        <p:spPr>
          <a:xfrm>
            <a:off x="426912" y="4400550"/>
            <a:ext cx="1020888" cy="274434"/>
          </a:xfrm>
          <a:prstGeom prst="rect">
            <a:avLst/>
          </a:prstGeom>
        </p:spPr>
        <p:txBody>
          <a:bodyPr vert="horz" wrap="square" lIns="0" tIns="12700" rIns="0" bIns="0" rtlCol="0">
            <a:spAutoFit/>
          </a:bodyPr>
          <a:lstStyle/>
          <a:p>
            <a:pPr marL="12700">
              <a:lnSpc>
                <a:spcPct val="100000"/>
              </a:lnSpc>
              <a:spcBef>
                <a:spcPts val="100"/>
              </a:spcBef>
            </a:pPr>
            <a:r>
              <a:rPr lang="fr-FR" sz="1700" b="1" spc="-5" dirty="0">
                <a:solidFill>
                  <a:schemeClr val="tx2">
                    <a:lumMod val="75000"/>
                  </a:schemeClr>
                </a:solidFill>
                <a:latin typeface="Arial"/>
                <a:cs typeface="Arial"/>
              </a:rPr>
              <a:t>Release1</a:t>
            </a:r>
            <a:endParaRPr sz="1700" dirty="0">
              <a:solidFill>
                <a:schemeClr val="tx2">
                  <a:lumMod val="75000"/>
                </a:schemeClr>
              </a:solidFill>
              <a:latin typeface="Arial"/>
              <a:cs typeface="Arial"/>
            </a:endParaRPr>
          </a:p>
        </p:txBody>
      </p:sp>
      <p:sp>
        <p:nvSpPr>
          <p:cNvPr id="37" name="object 37"/>
          <p:cNvSpPr txBox="1"/>
          <p:nvPr/>
        </p:nvSpPr>
        <p:spPr>
          <a:xfrm>
            <a:off x="3779712" y="4095750"/>
            <a:ext cx="1020888" cy="274434"/>
          </a:xfrm>
          <a:prstGeom prst="rect">
            <a:avLst/>
          </a:prstGeom>
        </p:spPr>
        <p:txBody>
          <a:bodyPr vert="horz" wrap="square" lIns="0" tIns="12700" rIns="0" bIns="0" rtlCol="0">
            <a:spAutoFit/>
          </a:bodyPr>
          <a:lstStyle/>
          <a:p>
            <a:pPr marL="12700">
              <a:lnSpc>
                <a:spcPct val="100000"/>
              </a:lnSpc>
              <a:spcBef>
                <a:spcPts val="100"/>
              </a:spcBef>
            </a:pPr>
            <a:r>
              <a:rPr lang="fr-FR" sz="1700" b="1" spc="-5" dirty="0">
                <a:solidFill>
                  <a:schemeClr val="tx2">
                    <a:lumMod val="75000"/>
                  </a:schemeClr>
                </a:solidFill>
                <a:latin typeface="Arial"/>
                <a:cs typeface="Arial"/>
              </a:rPr>
              <a:t>Release2</a:t>
            </a:r>
            <a:endParaRPr sz="1700" dirty="0">
              <a:solidFill>
                <a:schemeClr val="tx2">
                  <a:lumMod val="75000"/>
                </a:schemeClr>
              </a:solidFill>
              <a:latin typeface="Arial"/>
              <a:cs typeface="Arial"/>
            </a:endParaRPr>
          </a:p>
        </p:txBody>
      </p:sp>
      <p:sp>
        <p:nvSpPr>
          <p:cNvPr id="42" name="object 42"/>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23</a:t>
            </a:fld>
            <a:endParaRPr dirty="0"/>
          </a:p>
        </p:txBody>
      </p:sp>
      <p:sp>
        <p:nvSpPr>
          <p:cNvPr id="35" name="TextBox 34">
            <a:extLst>
              <a:ext uri="{FF2B5EF4-FFF2-40B4-BE49-F238E27FC236}">
                <a16:creationId xmlns:a16="http://schemas.microsoft.com/office/drawing/2014/main" id="{4798AE6D-0A17-43FB-B2F4-E8A7DCAE9B2C}"/>
              </a:ext>
            </a:extLst>
          </p:cNvPr>
          <p:cNvSpPr txBox="1"/>
          <p:nvPr/>
        </p:nvSpPr>
        <p:spPr>
          <a:xfrm>
            <a:off x="304027" y="129005"/>
            <a:ext cx="2435282" cy="369332"/>
          </a:xfrm>
          <a:prstGeom prst="rect">
            <a:avLst/>
          </a:prstGeom>
          <a:noFill/>
        </p:spPr>
        <p:txBody>
          <a:bodyPr wrap="none" rtlCol="0">
            <a:spAutoFit/>
          </a:bodyPr>
          <a:lstStyle/>
          <a:p>
            <a:r>
              <a:rPr lang="en-US" b="1" dirty="0">
                <a:solidFill>
                  <a:schemeClr val="bg1"/>
                </a:solidFill>
                <a:latin typeface="Montserrat" pitchFamily="2" charset="0"/>
              </a:rPr>
              <a:t>SPRINT PLANNING</a:t>
            </a:r>
          </a:p>
        </p:txBody>
      </p:sp>
      <p:pic>
        <p:nvPicPr>
          <p:cNvPr id="31" name="Graphic 30">
            <a:extLst>
              <a:ext uri="{FF2B5EF4-FFF2-40B4-BE49-F238E27FC236}">
                <a16:creationId xmlns:a16="http://schemas.microsoft.com/office/drawing/2014/main" id="{2F00A896-EA8E-4B90-9B31-0E206A4D48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5057961"/>
            <a:ext cx="9144000" cy="85725"/>
          </a:xfrm>
          <a:prstGeom prst="rect">
            <a:avLst/>
          </a:prstGeom>
        </p:spPr>
      </p:pic>
      <p:pic>
        <p:nvPicPr>
          <p:cNvPr id="3" name="Graphic 2">
            <a:extLst>
              <a:ext uri="{FF2B5EF4-FFF2-40B4-BE49-F238E27FC236}">
                <a16:creationId xmlns:a16="http://schemas.microsoft.com/office/drawing/2014/main" id="{1E8C5E49-A538-41B6-BD3C-2FEE3D3468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057" y="3569371"/>
            <a:ext cx="686959" cy="724428"/>
          </a:xfrm>
          <a:prstGeom prst="rect">
            <a:avLst/>
          </a:prstGeom>
        </p:spPr>
      </p:pic>
      <p:sp>
        <p:nvSpPr>
          <p:cNvPr id="32" name="object 32"/>
          <p:cNvSpPr txBox="1"/>
          <p:nvPr/>
        </p:nvSpPr>
        <p:spPr>
          <a:xfrm>
            <a:off x="722818" y="3763591"/>
            <a:ext cx="367436" cy="335989"/>
          </a:xfrm>
          <a:prstGeom prst="rect">
            <a:avLst/>
          </a:prstGeom>
        </p:spPr>
        <p:txBody>
          <a:bodyPr vert="horz" wrap="square" lIns="0" tIns="12700" rIns="0" bIns="0" rtlCol="0">
            <a:spAutoFit/>
          </a:bodyPr>
          <a:lstStyle/>
          <a:p>
            <a:pPr marL="12700">
              <a:lnSpc>
                <a:spcPct val="100000"/>
              </a:lnSpc>
              <a:spcBef>
                <a:spcPts val="100"/>
              </a:spcBef>
            </a:pPr>
            <a:r>
              <a:rPr sz="2100" b="1" spc="-5" dirty="0">
                <a:solidFill>
                  <a:srgbClr val="FFFFFF"/>
                </a:solidFill>
                <a:latin typeface="Arial"/>
                <a:cs typeface="Arial"/>
              </a:rPr>
              <a:t>#1</a:t>
            </a:r>
            <a:endParaRPr sz="2100" dirty="0">
              <a:latin typeface="Arial"/>
              <a:cs typeface="Arial"/>
            </a:endParaRPr>
          </a:p>
        </p:txBody>
      </p:sp>
      <p:pic>
        <p:nvPicPr>
          <p:cNvPr id="12" name="Graphic 11">
            <a:extLst>
              <a:ext uri="{FF2B5EF4-FFF2-40B4-BE49-F238E27FC236}">
                <a16:creationId xmlns:a16="http://schemas.microsoft.com/office/drawing/2014/main" id="{AFCC6B4D-3E21-41D6-BCF4-9061357B5A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1944" y="1205551"/>
            <a:ext cx="794237" cy="837559"/>
          </a:xfrm>
          <a:prstGeom prst="rect">
            <a:avLst/>
          </a:prstGeom>
        </p:spPr>
      </p:pic>
      <p:sp>
        <p:nvSpPr>
          <p:cNvPr id="6" name="object 6"/>
          <p:cNvSpPr/>
          <p:nvPr/>
        </p:nvSpPr>
        <p:spPr>
          <a:xfrm>
            <a:off x="8053955" y="1384618"/>
            <a:ext cx="450215" cy="479425"/>
          </a:xfrm>
          <a:custGeom>
            <a:avLst/>
            <a:gdLst/>
            <a:ahLst/>
            <a:cxnLst/>
            <a:rect l="l" t="t" r="r" b="b"/>
            <a:pathLst>
              <a:path w="450215" h="479425">
                <a:moveTo>
                  <a:pt x="314939" y="59989"/>
                </a:moveTo>
                <a:lnTo>
                  <a:pt x="173949" y="59989"/>
                </a:lnTo>
                <a:lnTo>
                  <a:pt x="186053" y="56551"/>
                </a:lnTo>
                <a:lnTo>
                  <a:pt x="198440" y="54161"/>
                </a:lnTo>
                <a:lnTo>
                  <a:pt x="211057" y="52800"/>
                </a:lnTo>
                <a:lnTo>
                  <a:pt x="223849" y="52449"/>
                </a:lnTo>
                <a:lnTo>
                  <a:pt x="222124" y="51962"/>
                </a:lnTo>
                <a:lnTo>
                  <a:pt x="249449" y="0"/>
                </a:lnTo>
                <a:lnTo>
                  <a:pt x="315599" y="18694"/>
                </a:lnTo>
                <a:lnTo>
                  <a:pt x="314939" y="59989"/>
                </a:lnTo>
                <a:close/>
              </a:path>
              <a:path w="450215" h="479425">
                <a:moveTo>
                  <a:pt x="93572" y="146517"/>
                </a:moveTo>
                <a:lnTo>
                  <a:pt x="68174" y="146517"/>
                </a:lnTo>
                <a:lnTo>
                  <a:pt x="73574" y="137169"/>
                </a:lnTo>
                <a:lnTo>
                  <a:pt x="79474" y="128251"/>
                </a:lnTo>
                <a:lnTo>
                  <a:pt x="85844" y="119773"/>
                </a:lnTo>
                <a:lnTo>
                  <a:pt x="92649" y="111744"/>
                </a:lnTo>
                <a:lnTo>
                  <a:pt x="75749" y="56739"/>
                </a:lnTo>
                <a:lnTo>
                  <a:pt x="133799" y="18462"/>
                </a:lnTo>
                <a:lnTo>
                  <a:pt x="174349" y="59719"/>
                </a:lnTo>
                <a:lnTo>
                  <a:pt x="173949" y="59989"/>
                </a:lnTo>
                <a:lnTo>
                  <a:pt x="314939" y="59989"/>
                </a:lnTo>
                <a:lnTo>
                  <a:pt x="314725" y="73349"/>
                </a:lnTo>
                <a:lnTo>
                  <a:pt x="222484" y="73349"/>
                </a:lnTo>
                <a:lnTo>
                  <a:pt x="181628" y="79315"/>
                </a:lnTo>
                <a:lnTo>
                  <a:pt x="144090" y="95873"/>
                </a:lnTo>
                <a:lnTo>
                  <a:pt x="111729" y="121891"/>
                </a:lnTo>
                <a:lnTo>
                  <a:pt x="93572" y="146517"/>
                </a:lnTo>
                <a:close/>
              </a:path>
              <a:path w="450215" h="479425">
                <a:moveTo>
                  <a:pt x="363890" y="409103"/>
                </a:moveTo>
                <a:lnTo>
                  <a:pt x="224773" y="409103"/>
                </a:lnTo>
                <a:lnTo>
                  <a:pt x="265632" y="403136"/>
                </a:lnTo>
                <a:lnTo>
                  <a:pt x="303171" y="386578"/>
                </a:lnTo>
                <a:lnTo>
                  <a:pt x="335532" y="360560"/>
                </a:lnTo>
                <a:lnTo>
                  <a:pt x="360860" y="326212"/>
                </a:lnTo>
                <a:lnTo>
                  <a:pt x="377299" y="284666"/>
                </a:lnTo>
                <a:lnTo>
                  <a:pt x="382750" y="240016"/>
                </a:lnTo>
                <a:lnTo>
                  <a:pt x="377093" y="196910"/>
                </a:lnTo>
                <a:lnTo>
                  <a:pt x="361399" y="157306"/>
                </a:lnTo>
                <a:lnTo>
                  <a:pt x="336738" y="123165"/>
                </a:lnTo>
                <a:lnTo>
                  <a:pt x="304181" y="96445"/>
                </a:lnTo>
                <a:lnTo>
                  <a:pt x="264799" y="79107"/>
                </a:lnTo>
                <a:lnTo>
                  <a:pt x="222484" y="73349"/>
                </a:lnTo>
                <a:lnTo>
                  <a:pt x="314725" y="73349"/>
                </a:lnTo>
                <a:lnTo>
                  <a:pt x="314657" y="77629"/>
                </a:lnTo>
                <a:lnTo>
                  <a:pt x="312899" y="77629"/>
                </a:lnTo>
                <a:lnTo>
                  <a:pt x="323211" y="84260"/>
                </a:lnTo>
                <a:lnTo>
                  <a:pt x="332958" y="91603"/>
                </a:lnTo>
                <a:lnTo>
                  <a:pt x="342082" y="99659"/>
                </a:lnTo>
                <a:lnTo>
                  <a:pt x="350524" y="108429"/>
                </a:lnTo>
                <a:lnTo>
                  <a:pt x="407280" y="108429"/>
                </a:lnTo>
                <a:lnTo>
                  <a:pt x="432799" y="159052"/>
                </a:lnTo>
                <a:lnTo>
                  <a:pt x="397074" y="193034"/>
                </a:lnTo>
                <a:lnTo>
                  <a:pt x="399981" y="206087"/>
                </a:lnTo>
                <a:lnTo>
                  <a:pt x="401955" y="219396"/>
                </a:lnTo>
                <a:lnTo>
                  <a:pt x="402915" y="232500"/>
                </a:lnTo>
                <a:lnTo>
                  <a:pt x="402899" y="246589"/>
                </a:lnTo>
                <a:lnTo>
                  <a:pt x="447524" y="272724"/>
                </a:lnTo>
                <a:lnTo>
                  <a:pt x="430068" y="341534"/>
                </a:lnTo>
                <a:lnTo>
                  <a:pt x="375649" y="341534"/>
                </a:lnTo>
                <a:lnTo>
                  <a:pt x="370261" y="350365"/>
                </a:lnTo>
                <a:lnTo>
                  <a:pt x="364364" y="358753"/>
                </a:lnTo>
                <a:lnTo>
                  <a:pt x="358004" y="366700"/>
                </a:lnTo>
                <a:lnTo>
                  <a:pt x="351224" y="374206"/>
                </a:lnTo>
                <a:lnTo>
                  <a:pt x="363890" y="409103"/>
                </a:lnTo>
                <a:close/>
              </a:path>
              <a:path w="450215" h="479425">
                <a:moveTo>
                  <a:pt x="314649" y="78117"/>
                </a:moveTo>
                <a:lnTo>
                  <a:pt x="312899" y="77629"/>
                </a:lnTo>
                <a:lnTo>
                  <a:pt x="314657" y="77629"/>
                </a:lnTo>
                <a:lnTo>
                  <a:pt x="314649" y="78117"/>
                </a:lnTo>
                <a:close/>
              </a:path>
              <a:path w="450215" h="479425">
                <a:moveTo>
                  <a:pt x="231897" y="387186"/>
                </a:moveTo>
                <a:lnTo>
                  <a:pt x="187774" y="382426"/>
                </a:lnTo>
                <a:lnTo>
                  <a:pt x="147297" y="363269"/>
                </a:lnTo>
                <a:lnTo>
                  <a:pt x="115649" y="332838"/>
                </a:lnTo>
                <a:lnTo>
                  <a:pt x="94443" y="294082"/>
                </a:lnTo>
                <a:lnTo>
                  <a:pt x="85289" y="249951"/>
                </a:lnTo>
                <a:lnTo>
                  <a:pt x="89799" y="203392"/>
                </a:lnTo>
                <a:lnTo>
                  <a:pt x="107954" y="160689"/>
                </a:lnTo>
                <a:lnTo>
                  <a:pt x="136797" y="127299"/>
                </a:lnTo>
                <a:lnTo>
                  <a:pt x="173532" y="104923"/>
                </a:lnTo>
                <a:lnTo>
                  <a:pt x="215364" y="95264"/>
                </a:lnTo>
                <a:lnTo>
                  <a:pt x="259499" y="100024"/>
                </a:lnTo>
                <a:lnTo>
                  <a:pt x="299967" y="119181"/>
                </a:lnTo>
                <a:lnTo>
                  <a:pt x="331613" y="149612"/>
                </a:lnTo>
                <a:lnTo>
                  <a:pt x="334781" y="155400"/>
                </a:lnTo>
                <a:lnTo>
                  <a:pt x="212334" y="155400"/>
                </a:lnTo>
                <a:lnTo>
                  <a:pt x="182571" y="166205"/>
                </a:lnTo>
                <a:lnTo>
                  <a:pt x="158822" y="187996"/>
                </a:lnTo>
                <a:lnTo>
                  <a:pt x="144324" y="218804"/>
                </a:lnTo>
                <a:lnTo>
                  <a:pt x="142278" y="253136"/>
                </a:lnTo>
                <a:lnTo>
                  <a:pt x="152518" y="284539"/>
                </a:lnTo>
                <a:lnTo>
                  <a:pt x="173173" y="309597"/>
                </a:lnTo>
                <a:lnTo>
                  <a:pt x="202374" y="324899"/>
                </a:lnTo>
                <a:lnTo>
                  <a:pt x="234915" y="327051"/>
                </a:lnTo>
                <a:lnTo>
                  <a:pt x="334737" y="327051"/>
                </a:lnTo>
                <a:lnTo>
                  <a:pt x="310458" y="355151"/>
                </a:lnTo>
                <a:lnTo>
                  <a:pt x="273724" y="377527"/>
                </a:lnTo>
                <a:lnTo>
                  <a:pt x="231897" y="387186"/>
                </a:lnTo>
                <a:close/>
              </a:path>
              <a:path w="450215" h="479425">
                <a:moveTo>
                  <a:pt x="407280" y="108429"/>
                </a:moveTo>
                <a:lnTo>
                  <a:pt x="350524" y="108429"/>
                </a:lnTo>
                <a:lnTo>
                  <a:pt x="400649" y="95274"/>
                </a:lnTo>
                <a:lnTo>
                  <a:pt x="407280" y="108429"/>
                </a:lnTo>
                <a:close/>
              </a:path>
              <a:path w="450215" h="479425">
                <a:moveTo>
                  <a:pt x="41649" y="386544"/>
                </a:moveTo>
                <a:lnTo>
                  <a:pt x="12699" y="321081"/>
                </a:lnTo>
                <a:lnTo>
                  <a:pt x="50099" y="289084"/>
                </a:lnTo>
                <a:lnTo>
                  <a:pt x="47473" y="277390"/>
                </a:lnTo>
                <a:lnTo>
                  <a:pt x="45571" y="265486"/>
                </a:lnTo>
                <a:lnTo>
                  <a:pt x="44415" y="253407"/>
                </a:lnTo>
                <a:lnTo>
                  <a:pt x="44024" y="241187"/>
                </a:lnTo>
                <a:lnTo>
                  <a:pt x="0" y="215392"/>
                </a:lnTo>
                <a:lnTo>
                  <a:pt x="17699" y="145622"/>
                </a:lnTo>
                <a:lnTo>
                  <a:pt x="68174" y="146517"/>
                </a:lnTo>
                <a:lnTo>
                  <a:pt x="93572" y="146517"/>
                </a:lnTo>
                <a:lnTo>
                  <a:pt x="86404" y="156239"/>
                </a:lnTo>
                <a:lnTo>
                  <a:pt x="69974" y="197784"/>
                </a:lnTo>
                <a:lnTo>
                  <a:pt x="64514" y="242434"/>
                </a:lnTo>
                <a:lnTo>
                  <a:pt x="70168" y="285541"/>
                </a:lnTo>
                <a:lnTo>
                  <a:pt x="85862" y="325144"/>
                </a:lnTo>
                <a:lnTo>
                  <a:pt x="110522" y="359286"/>
                </a:lnTo>
                <a:lnTo>
                  <a:pt x="127600" y="373304"/>
                </a:lnTo>
                <a:lnTo>
                  <a:pt x="96099" y="373304"/>
                </a:lnTo>
                <a:lnTo>
                  <a:pt x="96949" y="375241"/>
                </a:lnTo>
                <a:lnTo>
                  <a:pt x="41649" y="386544"/>
                </a:lnTo>
                <a:close/>
              </a:path>
              <a:path w="450215" h="479425">
                <a:moveTo>
                  <a:pt x="334737" y="327051"/>
                </a:moveTo>
                <a:lnTo>
                  <a:pt x="234915" y="327051"/>
                </a:lnTo>
                <a:lnTo>
                  <a:pt x="264680" y="316246"/>
                </a:lnTo>
                <a:lnTo>
                  <a:pt x="288436" y="294454"/>
                </a:lnTo>
                <a:lnTo>
                  <a:pt x="302949" y="263646"/>
                </a:lnTo>
                <a:lnTo>
                  <a:pt x="304981" y="229314"/>
                </a:lnTo>
                <a:lnTo>
                  <a:pt x="294733" y="197912"/>
                </a:lnTo>
                <a:lnTo>
                  <a:pt x="274075" y="172853"/>
                </a:lnTo>
                <a:lnTo>
                  <a:pt x="244874" y="157552"/>
                </a:lnTo>
                <a:lnTo>
                  <a:pt x="212334" y="155400"/>
                </a:lnTo>
                <a:lnTo>
                  <a:pt x="334781" y="155400"/>
                </a:lnTo>
                <a:lnTo>
                  <a:pt x="352823" y="188368"/>
                </a:lnTo>
                <a:lnTo>
                  <a:pt x="361982" y="232500"/>
                </a:lnTo>
                <a:lnTo>
                  <a:pt x="357474" y="279059"/>
                </a:lnTo>
                <a:lnTo>
                  <a:pt x="339307" y="321761"/>
                </a:lnTo>
                <a:lnTo>
                  <a:pt x="334737" y="327051"/>
                </a:lnTo>
                <a:close/>
              </a:path>
              <a:path w="450215" h="479425">
                <a:moveTo>
                  <a:pt x="429824" y="342496"/>
                </a:moveTo>
                <a:lnTo>
                  <a:pt x="375649" y="341534"/>
                </a:lnTo>
                <a:lnTo>
                  <a:pt x="430068" y="341534"/>
                </a:lnTo>
                <a:lnTo>
                  <a:pt x="429824" y="342496"/>
                </a:lnTo>
                <a:close/>
              </a:path>
              <a:path w="450215" h="479425">
                <a:moveTo>
                  <a:pt x="198699" y="478956"/>
                </a:moveTo>
                <a:lnTo>
                  <a:pt x="132574" y="460261"/>
                </a:lnTo>
                <a:lnTo>
                  <a:pt x="133449" y="404226"/>
                </a:lnTo>
                <a:lnTo>
                  <a:pt x="123212" y="397553"/>
                </a:lnTo>
                <a:lnTo>
                  <a:pt x="113537" y="390176"/>
                </a:lnTo>
                <a:lnTo>
                  <a:pt x="104481" y="382093"/>
                </a:lnTo>
                <a:lnTo>
                  <a:pt x="96099" y="373304"/>
                </a:lnTo>
                <a:lnTo>
                  <a:pt x="127600" y="373304"/>
                </a:lnTo>
                <a:lnTo>
                  <a:pt x="143076" y="386007"/>
                </a:lnTo>
                <a:lnTo>
                  <a:pt x="182449" y="403346"/>
                </a:lnTo>
                <a:lnTo>
                  <a:pt x="224773" y="409103"/>
                </a:lnTo>
                <a:lnTo>
                  <a:pt x="363890" y="409103"/>
                </a:lnTo>
                <a:lnTo>
                  <a:pt x="368506" y="421821"/>
                </a:lnTo>
                <a:lnTo>
                  <a:pt x="275574" y="421821"/>
                </a:lnTo>
                <a:lnTo>
                  <a:pt x="263185" y="425455"/>
                </a:lnTo>
                <a:lnTo>
                  <a:pt x="250502" y="428015"/>
                </a:lnTo>
                <a:lnTo>
                  <a:pt x="237581" y="429512"/>
                </a:lnTo>
                <a:lnTo>
                  <a:pt x="224474" y="429956"/>
                </a:lnTo>
                <a:lnTo>
                  <a:pt x="198699" y="478956"/>
                </a:lnTo>
                <a:close/>
              </a:path>
              <a:path w="450215" h="479425">
                <a:moveTo>
                  <a:pt x="312924" y="464609"/>
                </a:moveTo>
                <a:lnTo>
                  <a:pt x="270399" y="425646"/>
                </a:lnTo>
                <a:lnTo>
                  <a:pt x="275574" y="421821"/>
                </a:lnTo>
                <a:lnTo>
                  <a:pt x="368506" y="421821"/>
                </a:lnTo>
                <a:lnTo>
                  <a:pt x="368999" y="423179"/>
                </a:lnTo>
                <a:lnTo>
                  <a:pt x="312924" y="464609"/>
                </a:lnTo>
                <a:close/>
              </a:path>
              <a:path w="450215" h="479425">
                <a:moveTo>
                  <a:pt x="449524" y="116087"/>
                </a:moveTo>
                <a:lnTo>
                  <a:pt x="448824" y="114969"/>
                </a:lnTo>
                <a:lnTo>
                  <a:pt x="450199" y="113427"/>
                </a:lnTo>
                <a:lnTo>
                  <a:pt x="449524" y="116087"/>
                </a:lnTo>
                <a:close/>
              </a:path>
            </a:pathLst>
          </a:custGeom>
          <a:solidFill>
            <a:srgbClr val="FFFFFF"/>
          </a:solidFill>
        </p:spPr>
        <p:txBody>
          <a:bodyPr wrap="square" lIns="0" tIns="0" rIns="0" bIns="0" rtlCol="0"/>
          <a:lstStyle/>
          <a:p>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F80B7C66-BCC7-4BA6-9112-0F42D5D46C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2" name="object 2"/>
          <p:cNvSpPr/>
          <p:nvPr/>
        </p:nvSpPr>
        <p:spPr>
          <a:xfrm>
            <a:off x="3013818" y="2177238"/>
            <a:ext cx="3527425" cy="1659255"/>
          </a:xfrm>
          <a:custGeom>
            <a:avLst/>
            <a:gdLst/>
            <a:ahLst/>
            <a:cxnLst/>
            <a:rect l="l" t="t" r="r" b="b"/>
            <a:pathLst>
              <a:path w="3527425" h="1659254">
                <a:moveTo>
                  <a:pt x="0" y="0"/>
                </a:moveTo>
                <a:lnTo>
                  <a:pt x="1558196" y="1659004"/>
                </a:lnTo>
              </a:path>
              <a:path w="3527425" h="1659254">
                <a:moveTo>
                  <a:pt x="90949" y="1348429"/>
                </a:moveTo>
                <a:lnTo>
                  <a:pt x="1553146" y="1658929"/>
                </a:lnTo>
              </a:path>
              <a:path w="3527425" h="1659254">
                <a:moveTo>
                  <a:pt x="1558121" y="882280"/>
                </a:moveTo>
                <a:lnTo>
                  <a:pt x="1558121" y="1658979"/>
                </a:lnTo>
              </a:path>
              <a:path w="3527425" h="1659254">
                <a:moveTo>
                  <a:pt x="3526817" y="534006"/>
                </a:moveTo>
                <a:lnTo>
                  <a:pt x="1553421" y="1659004"/>
                </a:lnTo>
              </a:path>
            </a:pathLst>
          </a:custGeom>
          <a:ln w="25399">
            <a:solidFill>
              <a:srgbClr val="3F3F3F"/>
            </a:solidFill>
          </a:ln>
        </p:spPr>
        <p:txBody>
          <a:bodyPr wrap="square" lIns="0" tIns="0" rIns="0" bIns="0" rtlCol="0"/>
          <a:lstStyle/>
          <a:p>
            <a:endParaRPr/>
          </a:p>
        </p:txBody>
      </p:sp>
      <p:sp>
        <p:nvSpPr>
          <p:cNvPr id="3" name="object 3"/>
          <p:cNvSpPr txBox="1"/>
          <p:nvPr/>
        </p:nvSpPr>
        <p:spPr>
          <a:xfrm>
            <a:off x="3974567" y="1563010"/>
            <a:ext cx="1188720" cy="505459"/>
          </a:xfrm>
          <a:prstGeom prst="rect">
            <a:avLst/>
          </a:prstGeom>
        </p:spPr>
        <p:txBody>
          <a:bodyPr vert="horz" wrap="square" lIns="0" tIns="57150" rIns="0" bIns="0" rtlCol="0">
            <a:spAutoFit/>
          </a:bodyPr>
          <a:lstStyle/>
          <a:p>
            <a:pPr marL="635" algn="ctr">
              <a:lnSpc>
                <a:spcPct val="100000"/>
              </a:lnSpc>
              <a:spcBef>
                <a:spcPts val="450"/>
              </a:spcBef>
            </a:pPr>
            <a:r>
              <a:rPr sz="1400" b="1" dirty="0">
                <a:solidFill>
                  <a:srgbClr val="3F3F3F"/>
                </a:solidFill>
                <a:latin typeface="Arial"/>
                <a:cs typeface="Arial"/>
              </a:rPr>
              <a:t>MongoDB</a:t>
            </a:r>
            <a:endParaRPr sz="1400">
              <a:latin typeface="Arial"/>
              <a:cs typeface="Arial"/>
            </a:endParaRPr>
          </a:p>
          <a:p>
            <a:pPr algn="ctr">
              <a:lnSpc>
                <a:spcPct val="100000"/>
              </a:lnSpc>
              <a:spcBef>
                <a:spcPts val="305"/>
              </a:spcBef>
            </a:pPr>
            <a:r>
              <a:rPr sz="1200" spc="-5" dirty="0">
                <a:solidFill>
                  <a:srgbClr val="3F3F3F"/>
                </a:solidFill>
                <a:latin typeface="Arial"/>
                <a:cs typeface="Arial"/>
              </a:rPr>
              <a:t>NoSQL</a:t>
            </a:r>
            <a:r>
              <a:rPr sz="1200" spc="-114" dirty="0">
                <a:solidFill>
                  <a:srgbClr val="3F3F3F"/>
                </a:solidFill>
                <a:latin typeface="Arial"/>
                <a:cs typeface="Arial"/>
              </a:rPr>
              <a:t> </a:t>
            </a:r>
            <a:r>
              <a:rPr sz="1200" spc="-5" dirty="0">
                <a:solidFill>
                  <a:srgbClr val="3F3F3F"/>
                </a:solidFill>
                <a:latin typeface="Arial"/>
                <a:cs typeface="Arial"/>
              </a:rPr>
              <a:t>database</a:t>
            </a:r>
            <a:endParaRPr sz="1200">
              <a:latin typeface="Arial"/>
              <a:cs typeface="Arial"/>
            </a:endParaRPr>
          </a:p>
        </p:txBody>
      </p:sp>
      <p:sp>
        <p:nvSpPr>
          <p:cNvPr id="4" name="object 4"/>
          <p:cNvSpPr txBox="1"/>
          <p:nvPr/>
        </p:nvSpPr>
        <p:spPr>
          <a:xfrm>
            <a:off x="1070343" y="1491697"/>
            <a:ext cx="1143635" cy="505459"/>
          </a:xfrm>
          <a:prstGeom prst="rect">
            <a:avLst/>
          </a:prstGeom>
        </p:spPr>
        <p:txBody>
          <a:bodyPr vert="horz" wrap="square" lIns="0" tIns="57150" rIns="0" bIns="0" rtlCol="0">
            <a:spAutoFit/>
          </a:bodyPr>
          <a:lstStyle/>
          <a:p>
            <a:pPr marL="379730">
              <a:lnSpc>
                <a:spcPct val="100000"/>
              </a:lnSpc>
              <a:spcBef>
                <a:spcPts val="450"/>
              </a:spcBef>
            </a:pPr>
            <a:r>
              <a:rPr sz="1400" b="1" spc="-5" dirty="0">
                <a:solidFill>
                  <a:srgbClr val="3F3F3F"/>
                </a:solidFill>
                <a:latin typeface="Arial"/>
                <a:cs typeface="Arial"/>
              </a:rPr>
              <a:t>React</a:t>
            </a:r>
            <a:r>
              <a:rPr sz="1400" b="1" spc="-100" dirty="0">
                <a:solidFill>
                  <a:srgbClr val="3F3F3F"/>
                </a:solidFill>
                <a:latin typeface="Arial"/>
                <a:cs typeface="Arial"/>
              </a:rPr>
              <a:t> </a:t>
            </a:r>
            <a:r>
              <a:rPr sz="1400" b="1" spc="-5" dirty="0">
                <a:solidFill>
                  <a:srgbClr val="3F3F3F"/>
                </a:solidFill>
                <a:latin typeface="Arial"/>
                <a:cs typeface="Arial"/>
              </a:rPr>
              <a:t>JS</a:t>
            </a:r>
            <a:endParaRPr sz="1400">
              <a:latin typeface="Arial"/>
              <a:cs typeface="Arial"/>
            </a:endParaRPr>
          </a:p>
          <a:p>
            <a:pPr marL="12700">
              <a:lnSpc>
                <a:spcPct val="100000"/>
              </a:lnSpc>
              <a:spcBef>
                <a:spcPts val="305"/>
              </a:spcBef>
            </a:pPr>
            <a:r>
              <a:rPr sz="1200" spc="-5" dirty="0">
                <a:solidFill>
                  <a:srgbClr val="3F3F3F"/>
                </a:solidFill>
                <a:latin typeface="Arial"/>
                <a:cs typeface="Arial"/>
              </a:rPr>
              <a:t>Front-end</a:t>
            </a:r>
            <a:r>
              <a:rPr sz="1200" spc="-100" dirty="0">
                <a:solidFill>
                  <a:srgbClr val="3F3F3F"/>
                </a:solidFill>
                <a:latin typeface="Arial"/>
                <a:cs typeface="Arial"/>
              </a:rPr>
              <a:t> </a:t>
            </a:r>
            <a:r>
              <a:rPr sz="1200" spc="-5" dirty="0">
                <a:solidFill>
                  <a:srgbClr val="3F3F3F"/>
                </a:solidFill>
                <a:latin typeface="Arial"/>
                <a:cs typeface="Arial"/>
              </a:rPr>
              <a:t>library</a:t>
            </a:r>
            <a:endParaRPr sz="1200">
              <a:latin typeface="Arial"/>
              <a:cs typeface="Arial"/>
            </a:endParaRPr>
          </a:p>
        </p:txBody>
      </p:sp>
      <p:sp>
        <p:nvSpPr>
          <p:cNvPr id="5" name="object 5"/>
          <p:cNvSpPr txBox="1"/>
          <p:nvPr/>
        </p:nvSpPr>
        <p:spPr>
          <a:xfrm>
            <a:off x="867045" y="3058560"/>
            <a:ext cx="1347470" cy="690245"/>
          </a:xfrm>
          <a:prstGeom prst="rect">
            <a:avLst/>
          </a:prstGeom>
        </p:spPr>
        <p:txBody>
          <a:bodyPr vert="horz" wrap="square" lIns="0" tIns="58419" rIns="0" bIns="0" rtlCol="0">
            <a:spAutoFit/>
          </a:bodyPr>
          <a:lstStyle/>
          <a:p>
            <a:pPr marL="671830">
              <a:lnSpc>
                <a:spcPct val="100000"/>
              </a:lnSpc>
              <a:spcBef>
                <a:spcPts val="459"/>
              </a:spcBef>
            </a:pPr>
            <a:r>
              <a:rPr sz="1400" b="1" spc="-5" dirty="0">
                <a:solidFill>
                  <a:srgbClr val="3F3F3F"/>
                </a:solidFill>
                <a:latin typeface="Arial"/>
                <a:cs typeface="Arial"/>
              </a:rPr>
              <a:t>NodeJS</a:t>
            </a:r>
            <a:endParaRPr sz="1400">
              <a:latin typeface="Arial"/>
              <a:cs typeface="Arial"/>
            </a:endParaRPr>
          </a:p>
          <a:p>
            <a:pPr marR="5715" algn="r">
              <a:lnSpc>
                <a:spcPct val="100000"/>
              </a:lnSpc>
              <a:spcBef>
                <a:spcPts val="310"/>
              </a:spcBef>
            </a:pPr>
            <a:r>
              <a:rPr sz="1200" dirty="0">
                <a:solidFill>
                  <a:srgbClr val="3F3F3F"/>
                </a:solidFill>
                <a:latin typeface="Arial"/>
                <a:cs typeface="Arial"/>
              </a:rPr>
              <a:t>JavaScript</a:t>
            </a:r>
            <a:r>
              <a:rPr sz="1200" spc="-105" dirty="0">
                <a:solidFill>
                  <a:srgbClr val="3F3F3F"/>
                </a:solidFill>
                <a:latin typeface="Arial"/>
                <a:cs typeface="Arial"/>
              </a:rPr>
              <a:t> </a:t>
            </a:r>
            <a:r>
              <a:rPr sz="1200" spc="-5" dirty="0">
                <a:solidFill>
                  <a:srgbClr val="3F3F3F"/>
                </a:solidFill>
                <a:latin typeface="Arial"/>
                <a:cs typeface="Arial"/>
              </a:rPr>
              <a:t>Runtime</a:t>
            </a:r>
            <a:endParaRPr sz="1200">
              <a:latin typeface="Arial"/>
              <a:cs typeface="Arial"/>
            </a:endParaRPr>
          </a:p>
          <a:p>
            <a:pPr marR="8255" algn="r">
              <a:lnSpc>
                <a:spcPct val="100000"/>
              </a:lnSpc>
            </a:pPr>
            <a:r>
              <a:rPr sz="1200" spc="-5" dirty="0">
                <a:solidFill>
                  <a:srgbClr val="3F3F3F"/>
                </a:solidFill>
                <a:latin typeface="Arial"/>
                <a:cs typeface="Arial"/>
              </a:rPr>
              <a:t>Environment</a:t>
            </a:r>
            <a:endParaRPr sz="1200">
              <a:latin typeface="Arial"/>
              <a:cs typeface="Arial"/>
            </a:endParaRPr>
          </a:p>
        </p:txBody>
      </p:sp>
      <p:sp>
        <p:nvSpPr>
          <p:cNvPr id="6" name="object 6"/>
          <p:cNvSpPr txBox="1"/>
          <p:nvPr/>
        </p:nvSpPr>
        <p:spPr>
          <a:xfrm>
            <a:off x="6967796" y="2850935"/>
            <a:ext cx="1506220" cy="690245"/>
          </a:xfrm>
          <a:prstGeom prst="rect">
            <a:avLst/>
          </a:prstGeom>
        </p:spPr>
        <p:txBody>
          <a:bodyPr vert="horz" wrap="square" lIns="0" tIns="38735" rIns="0" bIns="0" rtlCol="0">
            <a:spAutoFit/>
          </a:bodyPr>
          <a:lstStyle/>
          <a:p>
            <a:pPr marL="12700" marR="5080" indent="18415">
              <a:lnSpc>
                <a:spcPct val="109200"/>
              </a:lnSpc>
              <a:spcBef>
                <a:spcPts val="305"/>
              </a:spcBef>
            </a:pPr>
            <a:r>
              <a:rPr sz="1400" b="1" spc="-5" dirty="0">
                <a:solidFill>
                  <a:srgbClr val="3F3F3F"/>
                </a:solidFill>
                <a:latin typeface="Arial"/>
                <a:cs typeface="Arial"/>
              </a:rPr>
              <a:t>Express JS  </a:t>
            </a:r>
            <a:r>
              <a:rPr sz="1200" spc="-5" dirty="0">
                <a:solidFill>
                  <a:srgbClr val="3F3F3F"/>
                </a:solidFill>
                <a:latin typeface="Arial"/>
                <a:cs typeface="Arial"/>
              </a:rPr>
              <a:t>Flexible Node.js web  application</a:t>
            </a:r>
            <a:r>
              <a:rPr sz="1200" spc="-80" dirty="0">
                <a:solidFill>
                  <a:srgbClr val="3F3F3F"/>
                </a:solidFill>
                <a:latin typeface="Arial"/>
                <a:cs typeface="Arial"/>
              </a:rPr>
              <a:t> </a:t>
            </a:r>
            <a:r>
              <a:rPr sz="1200" spc="-5" dirty="0">
                <a:solidFill>
                  <a:srgbClr val="3F3F3F"/>
                </a:solidFill>
                <a:latin typeface="Arial"/>
                <a:cs typeface="Arial"/>
              </a:rPr>
              <a:t>framework</a:t>
            </a:r>
            <a:endParaRPr sz="1200" dirty="0">
              <a:latin typeface="Arial"/>
              <a:cs typeface="Arial"/>
            </a:endParaRPr>
          </a:p>
        </p:txBody>
      </p:sp>
      <p:grpSp>
        <p:nvGrpSpPr>
          <p:cNvPr id="7" name="object 7"/>
          <p:cNvGrpSpPr/>
          <p:nvPr/>
        </p:nvGrpSpPr>
        <p:grpSpPr>
          <a:xfrm>
            <a:off x="2439170" y="1661196"/>
            <a:ext cx="4989195" cy="2217420"/>
            <a:chOff x="2439170" y="1661196"/>
            <a:chExt cx="4989195" cy="2217420"/>
          </a:xfrm>
        </p:grpSpPr>
        <p:sp>
          <p:nvSpPr>
            <p:cNvPr id="8" name="object 8"/>
            <p:cNvSpPr/>
            <p:nvPr/>
          </p:nvSpPr>
          <p:spPr>
            <a:xfrm>
              <a:off x="2439170" y="1661196"/>
              <a:ext cx="776698" cy="77669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440970" y="2981169"/>
              <a:ext cx="897448" cy="897448"/>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761267" y="1878796"/>
              <a:ext cx="1658996" cy="165899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295712" y="1878808"/>
              <a:ext cx="1132147" cy="1056085"/>
            </a:xfrm>
            <a:prstGeom prst="rect">
              <a:avLst/>
            </a:prstGeom>
            <a:blipFill>
              <a:blip r:embed="rId7" cstate="print"/>
              <a:stretch>
                <a:fillRect/>
              </a:stretch>
            </a:blipFill>
          </p:spPr>
          <p:txBody>
            <a:bodyPr wrap="square" lIns="0" tIns="0" rIns="0" bIns="0" rtlCol="0"/>
            <a:lstStyle/>
            <a:p>
              <a:endParaRPr/>
            </a:p>
          </p:txBody>
        </p:sp>
      </p:grpSp>
      <p:sp>
        <p:nvSpPr>
          <p:cNvPr id="15" name="object 15"/>
          <p:cNvSpPr txBox="1"/>
          <p:nvPr/>
        </p:nvSpPr>
        <p:spPr>
          <a:xfrm>
            <a:off x="3411007" y="4277477"/>
            <a:ext cx="2204085"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3F3F3F"/>
                </a:solidFill>
                <a:latin typeface="Arial"/>
                <a:cs typeface="Arial"/>
              </a:rPr>
              <a:t>MERN</a:t>
            </a:r>
            <a:r>
              <a:rPr sz="3000" spc="-95" dirty="0">
                <a:solidFill>
                  <a:srgbClr val="3F3F3F"/>
                </a:solidFill>
                <a:latin typeface="Arial"/>
                <a:cs typeface="Arial"/>
              </a:rPr>
              <a:t> </a:t>
            </a:r>
            <a:r>
              <a:rPr sz="3000" spc="-5" dirty="0">
                <a:solidFill>
                  <a:srgbClr val="3F3F3F"/>
                </a:solidFill>
                <a:latin typeface="Arial"/>
                <a:cs typeface="Arial"/>
              </a:rPr>
              <a:t>Stack</a:t>
            </a:r>
            <a:endParaRPr sz="3000" dirty="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24</a:t>
            </a:fld>
            <a:endParaRPr dirty="0"/>
          </a:p>
        </p:txBody>
      </p:sp>
      <p:sp>
        <p:nvSpPr>
          <p:cNvPr id="21" name="TextBox 20">
            <a:extLst>
              <a:ext uri="{FF2B5EF4-FFF2-40B4-BE49-F238E27FC236}">
                <a16:creationId xmlns:a16="http://schemas.microsoft.com/office/drawing/2014/main" id="{17312978-34BD-48E3-8180-FC4D409D2B9D}"/>
              </a:ext>
            </a:extLst>
          </p:cNvPr>
          <p:cNvSpPr txBox="1"/>
          <p:nvPr/>
        </p:nvSpPr>
        <p:spPr>
          <a:xfrm>
            <a:off x="304027" y="129005"/>
            <a:ext cx="2029723" cy="369332"/>
          </a:xfrm>
          <a:prstGeom prst="rect">
            <a:avLst/>
          </a:prstGeom>
          <a:noFill/>
        </p:spPr>
        <p:txBody>
          <a:bodyPr wrap="none" rtlCol="0">
            <a:spAutoFit/>
          </a:bodyPr>
          <a:lstStyle/>
          <a:p>
            <a:r>
              <a:rPr lang="en-US" b="1" dirty="0">
                <a:solidFill>
                  <a:schemeClr val="bg1"/>
                </a:solidFill>
                <a:latin typeface="Montserrat" pitchFamily="2" charset="0"/>
              </a:rPr>
              <a:t>ENVIRONMENT</a:t>
            </a:r>
          </a:p>
        </p:txBody>
      </p:sp>
      <p:pic>
        <p:nvPicPr>
          <p:cNvPr id="19" name="Graphic 18">
            <a:extLst>
              <a:ext uri="{FF2B5EF4-FFF2-40B4-BE49-F238E27FC236}">
                <a16:creationId xmlns:a16="http://schemas.microsoft.com/office/drawing/2014/main" id="{EAF9803B-015E-4D5D-A76E-3F9B5B6634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5057961"/>
            <a:ext cx="9144000" cy="857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1661A1C-8D03-4862-A832-F95C29262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731"/>
            <a:ext cx="9144000" cy="627343"/>
          </a:xfrm>
          <a:prstGeom prst="rect">
            <a:avLst/>
          </a:prstGeom>
        </p:spPr>
      </p:pic>
      <p:sp>
        <p:nvSpPr>
          <p:cNvPr id="2" name="object 2"/>
          <p:cNvSpPr/>
          <p:nvPr/>
        </p:nvSpPr>
        <p:spPr>
          <a:xfrm>
            <a:off x="0" y="5064964"/>
            <a:ext cx="9144000" cy="78740"/>
          </a:xfrm>
          <a:custGeom>
            <a:avLst/>
            <a:gdLst/>
            <a:ahLst/>
            <a:cxnLst/>
            <a:rect l="l" t="t" r="r" b="b"/>
            <a:pathLst>
              <a:path w="9144000" h="78739">
                <a:moveTo>
                  <a:pt x="0" y="0"/>
                </a:moveTo>
                <a:lnTo>
                  <a:pt x="9143981" y="0"/>
                </a:lnTo>
                <a:lnTo>
                  <a:pt x="9143981" y="78524"/>
                </a:lnTo>
                <a:lnTo>
                  <a:pt x="0" y="78524"/>
                </a:lnTo>
                <a:lnTo>
                  <a:pt x="0" y="0"/>
                </a:lnTo>
                <a:close/>
              </a:path>
            </a:pathLst>
          </a:custGeom>
          <a:solidFill>
            <a:srgbClr val="EF4949"/>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25</a:t>
            </a:fld>
            <a:endParaRPr dirty="0"/>
          </a:p>
        </p:txBody>
      </p:sp>
      <p:sp>
        <p:nvSpPr>
          <p:cNvPr id="13" name="TextBox 12">
            <a:extLst>
              <a:ext uri="{FF2B5EF4-FFF2-40B4-BE49-F238E27FC236}">
                <a16:creationId xmlns:a16="http://schemas.microsoft.com/office/drawing/2014/main" id="{A227961C-BE7F-4719-AFBD-BA85E53B78A2}"/>
              </a:ext>
            </a:extLst>
          </p:cNvPr>
          <p:cNvSpPr txBox="1"/>
          <p:nvPr/>
        </p:nvSpPr>
        <p:spPr>
          <a:xfrm>
            <a:off x="304027" y="129005"/>
            <a:ext cx="2079415" cy="369332"/>
          </a:xfrm>
          <a:prstGeom prst="rect">
            <a:avLst/>
          </a:prstGeom>
          <a:noFill/>
        </p:spPr>
        <p:txBody>
          <a:bodyPr wrap="none" rtlCol="0">
            <a:spAutoFit/>
          </a:bodyPr>
          <a:lstStyle/>
          <a:p>
            <a:r>
              <a:rPr lang="en-US" b="1" dirty="0">
                <a:solidFill>
                  <a:schemeClr val="bg1"/>
                </a:solidFill>
                <a:latin typeface="Montserrat" pitchFamily="2" charset="0"/>
              </a:rPr>
              <a:t>ARCHITECTURE</a:t>
            </a:r>
          </a:p>
        </p:txBody>
      </p:sp>
      <p:pic>
        <p:nvPicPr>
          <p:cNvPr id="11" name="Graphic 10">
            <a:extLst>
              <a:ext uri="{FF2B5EF4-FFF2-40B4-BE49-F238E27FC236}">
                <a16:creationId xmlns:a16="http://schemas.microsoft.com/office/drawing/2014/main" id="{573B71A1-E028-4067-ABF1-441A20C81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pic>
        <p:nvPicPr>
          <p:cNvPr id="12" name="Picture 11" descr="Diagram&#10;&#10;Description automatically generated">
            <a:extLst>
              <a:ext uri="{FF2B5EF4-FFF2-40B4-BE49-F238E27FC236}">
                <a16:creationId xmlns:a16="http://schemas.microsoft.com/office/drawing/2014/main" id="{9C417AC9-0145-4D83-B0E5-85DE59973BAC}"/>
              </a:ext>
            </a:extLst>
          </p:cNvPr>
          <p:cNvPicPr>
            <a:picLocks noChangeAspect="1"/>
          </p:cNvPicPr>
          <p:nvPr/>
        </p:nvPicPr>
        <p:blipFill rotWithShape="1">
          <a:blip r:embed="rId6">
            <a:extLst>
              <a:ext uri="{28A0092B-C50C-407E-A947-70E740481C1C}">
                <a14:useLocalDpi xmlns:a14="http://schemas.microsoft.com/office/drawing/2010/main" val="0"/>
              </a:ext>
            </a:extLst>
          </a:blip>
          <a:srcRect t="3931" b="27773"/>
          <a:stretch/>
        </p:blipFill>
        <p:spPr>
          <a:xfrm>
            <a:off x="1735836" y="1542417"/>
            <a:ext cx="5672328" cy="2286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26</a:t>
            </a:fld>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AD4CE5C-750C-45C4-9B93-BF0A520EEA23}"/>
                  </a:ext>
                </a:extLst>
              </p14:cNvPr>
              <p14:cNvContentPartPr/>
              <p14:nvPr/>
            </p14:nvContentPartPr>
            <p14:xfrm>
              <a:off x="2662200" y="3895560"/>
              <a:ext cx="360" cy="360"/>
            </p14:xfrm>
          </p:contentPart>
        </mc:Choice>
        <mc:Fallback xmlns="">
          <p:pic>
            <p:nvPicPr>
              <p:cNvPr id="2" name="Ink 1">
                <a:extLst>
                  <a:ext uri="{FF2B5EF4-FFF2-40B4-BE49-F238E27FC236}">
                    <a16:creationId xmlns:a16="http://schemas.microsoft.com/office/drawing/2014/main" id="{1AD4CE5C-750C-45C4-9B93-BF0A520EEA23}"/>
                  </a:ext>
                </a:extLst>
              </p:cNvPr>
              <p:cNvPicPr/>
              <p:nvPr/>
            </p:nvPicPr>
            <p:blipFill>
              <a:blip r:embed="rId4"/>
              <a:stretch>
                <a:fillRect/>
              </a:stretch>
            </p:blipFill>
            <p:spPr>
              <a:xfrm>
                <a:off x="2652840" y="3886200"/>
                <a:ext cx="19080" cy="19080"/>
              </a:xfrm>
              <a:prstGeom prst="rect">
                <a:avLst/>
              </a:prstGeom>
            </p:spPr>
          </p:pic>
        </mc:Fallback>
      </mc:AlternateContent>
      <p:pic>
        <p:nvPicPr>
          <p:cNvPr id="4" name="Picture 3" descr="A picture containing text, toiletry&#10;&#10;Description automatically generated">
            <a:extLst>
              <a:ext uri="{FF2B5EF4-FFF2-40B4-BE49-F238E27FC236}">
                <a16:creationId xmlns:a16="http://schemas.microsoft.com/office/drawing/2014/main" id="{A9F55B75-64F3-4426-9368-08609DBB2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 y="0"/>
            <a:ext cx="9142223"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F329F7E-AB35-427F-9B22-91B27B9807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627343"/>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27</a:t>
            </a:fld>
            <a:endParaRPr dirty="0"/>
          </a:p>
        </p:txBody>
      </p:sp>
      <p:graphicFrame>
        <p:nvGraphicFramePr>
          <p:cNvPr id="7" name="object 5">
            <a:extLst>
              <a:ext uri="{FF2B5EF4-FFF2-40B4-BE49-F238E27FC236}">
                <a16:creationId xmlns:a16="http://schemas.microsoft.com/office/drawing/2014/main" id="{DC79C905-73FB-4DD1-B5D3-33C8F13F0D86}"/>
              </a:ext>
            </a:extLst>
          </p:cNvPr>
          <p:cNvGraphicFramePr>
            <a:graphicFrameLocks noGrp="1"/>
          </p:cNvGraphicFramePr>
          <p:nvPr>
            <p:extLst>
              <p:ext uri="{D42A27DB-BD31-4B8C-83A1-F6EECF244321}">
                <p14:modId xmlns:p14="http://schemas.microsoft.com/office/powerpoint/2010/main" val="3441891459"/>
              </p:ext>
            </p:extLst>
          </p:nvPr>
        </p:nvGraphicFramePr>
        <p:xfrm>
          <a:off x="308774" y="742950"/>
          <a:ext cx="8517890" cy="4158494"/>
        </p:xfrm>
        <a:graphic>
          <a:graphicData uri="http://schemas.openxmlformats.org/drawingml/2006/table">
            <a:tbl>
              <a:tblPr firstRow="1" bandRow="1">
                <a:tableStyleId>{2D5ABB26-0587-4C30-8999-92F81FD0307C}</a:tableStyleId>
              </a:tblPr>
              <a:tblGrid>
                <a:gridCol w="575945">
                  <a:extLst>
                    <a:ext uri="{9D8B030D-6E8A-4147-A177-3AD203B41FA5}">
                      <a16:colId xmlns:a16="http://schemas.microsoft.com/office/drawing/2014/main" val="20000"/>
                    </a:ext>
                  </a:extLst>
                </a:gridCol>
                <a:gridCol w="2154555">
                  <a:extLst>
                    <a:ext uri="{9D8B030D-6E8A-4147-A177-3AD203B41FA5}">
                      <a16:colId xmlns:a16="http://schemas.microsoft.com/office/drawing/2014/main" val="20001"/>
                    </a:ext>
                  </a:extLst>
                </a:gridCol>
                <a:gridCol w="4835525">
                  <a:extLst>
                    <a:ext uri="{9D8B030D-6E8A-4147-A177-3AD203B41FA5}">
                      <a16:colId xmlns:a16="http://schemas.microsoft.com/office/drawing/2014/main" val="20002"/>
                    </a:ext>
                  </a:extLst>
                </a:gridCol>
                <a:gridCol w="951865">
                  <a:extLst>
                    <a:ext uri="{9D8B030D-6E8A-4147-A177-3AD203B41FA5}">
                      <a16:colId xmlns:a16="http://schemas.microsoft.com/office/drawing/2014/main" val="20003"/>
                    </a:ext>
                  </a:extLst>
                </a:gridCol>
              </a:tblGrid>
              <a:tr h="644572">
                <a:tc>
                  <a:txBody>
                    <a:bodyPr/>
                    <a:lstStyle/>
                    <a:p>
                      <a:pPr algn="ctr">
                        <a:lnSpc>
                          <a:spcPct val="100000"/>
                        </a:lnSpc>
                        <a:spcBef>
                          <a:spcPts val="615"/>
                        </a:spcBef>
                      </a:pPr>
                      <a:r>
                        <a:rPr sz="1400" spc="-5" dirty="0">
                          <a:latin typeface="Arial"/>
                          <a:cs typeface="Arial"/>
                        </a:rPr>
                        <a:t>ID</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15"/>
                        </a:spcBef>
                      </a:pPr>
                      <a:r>
                        <a:rPr sz="1400" spc="-5" dirty="0">
                          <a:latin typeface="Arial"/>
                          <a:cs typeface="Arial"/>
                        </a:rPr>
                        <a:t>Features</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15"/>
                        </a:spcBef>
                      </a:pPr>
                      <a:r>
                        <a:rPr sz="1400" spc="-5" dirty="0">
                          <a:latin typeface="Arial"/>
                          <a:cs typeface="Arial"/>
                        </a:rPr>
                        <a:t>User</a:t>
                      </a:r>
                      <a:r>
                        <a:rPr sz="1400" spc="-10" dirty="0">
                          <a:latin typeface="Arial"/>
                          <a:cs typeface="Arial"/>
                        </a:rPr>
                        <a:t> </a:t>
                      </a:r>
                      <a:r>
                        <a:rPr sz="1400" spc="-5" dirty="0">
                          <a:latin typeface="Arial"/>
                          <a:cs typeface="Arial"/>
                        </a:rPr>
                        <a:t>Story</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98755">
                        <a:lnSpc>
                          <a:spcPct val="100000"/>
                        </a:lnSpc>
                        <a:spcBef>
                          <a:spcPts val="615"/>
                        </a:spcBef>
                      </a:pPr>
                      <a:r>
                        <a:rPr sz="1400" spc="-5" dirty="0">
                          <a:latin typeface="Arial"/>
                          <a:cs typeface="Arial"/>
                        </a:rPr>
                        <a:t>Priority</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889762">
                <a:tc>
                  <a:txBody>
                    <a:bodyPr/>
                    <a:lstStyle/>
                    <a:p>
                      <a:pPr marL="85090">
                        <a:lnSpc>
                          <a:spcPct val="100000"/>
                        </a:lnSpc>
                        <a:spcBef>
                          <a:spcPts val="620"/>
                        </a:spcBef>
                      </a:pPr>
                      <a:r>
                        <a:rPr sz="1400" dirty="0">
                          <a:latin typeface="Arial"/>
                          <a:cs typeface="Arial"/>
                        </a:rPr>
                        <a:t>1</a:t>
                      </a: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20"/>
                        </a:spcBef>
                      </a:pPr>
                      <a:r>
                        <a:rPr sz="1400" spc="-5" dirty="0">
                          <a:latin typeface="Arial"/>
                          <a:cs typeface="Arial"/>
                        </a:rPr>
                        <a:t>Authentication</a:t>
                      </a:r>
                      <a:endParaRPr sz="1400" dirty="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500" spc="-5" dirty="0">
                          <a:latin typeface="Arial"/>
                          <a:cs typeface="Arial"/>
                        </a:rPr>
                        <a:t>As an Admin, </a:t>
                      </a:r>
                      <a:r>
                        <a:rPr sz="1500" dirty="0">
                          <a:latin typeface="Arial"/>
                          <a:cs typeface="Arial"/>
                        </a:rPr>
                        <a:t>a </a:t>
                      </a:r>
                      <a:r>
                        <a:rPr lang="fr-FR" sz="1500" spc="-5" dirty="0">
                          <a:latin typeface="Arial"/>
                          <a:cs typeface="Arial"/>
                        </a:rPr>
                        <a:t>Buyer</a:t>
                      </a:r>
                      <a:r>
                        <a:rPr sz="1500" spc="-15" dirty="0">
                          <a:latin typeface="Arial"/>
                          <a:cs typeface="Arial"/>
                        </a:rPr>
                        <a:t>, </a:t>
                      </a:r>
                      <a:r>
                        <a:rPr sz="1500" spc="-5" dirty="0">
                          <a:latin typeface="Arial"/>
                          <a:cs typeface="Arial"/>
                        </a:rPr>
                        <a:t>and </a:t>
                      </a:r>
                      <a:r>
                        <a:rPr sz="1500" dirty="0">
                          <a:latin typeface="Arial"/>
                          <a:cs typeface="Arial"/>
                        </a:rPr>
                        <a:t>a</a:t>
                      </a:r>
                      <a:r>
                        <a:rPr sz="1500" spc="-105" dirty="0">
                          <a:latin typeface="Arial"/>
                          <a:cs typeface="Arial"/>
                        </a:rPr>
                        <a:t> </a:t>
                      </a:r>
                      <a:r>
                        <a:rPr lang="fr-FR" sz="1500" spc="-5" dirty="0">
                          <a:latin typeface="Arial"/>
                          <a:cs typeface="Arial"/>
                        </a:rPr>
                        <a:t>Seller</a:t>
                      </a:r>
                      <a:r>
                        <a:rPr sz="1500" spc="-5" dirty="0">
                          <a:latin typeface="Arial"/>
                          <a:cs typeface="Arial"/>
                        </a:rPr>
                        <a:t>:</a:t>
                      </a:r>
                      <a:endParaRPr sz="1500" dirty="0">
                        <a:latin typeface="Arial"/>
                        <a:cs typeface="Arial"/>
                      </a:endParaRPr>
                    </a:p>
                    <a:p>
                      <a:r>
                        <a:rPr lang="en-US" sz="1800" dirty="0">
                          <a:solidFill>
                            <a:schemeClr val="tx1"/>
                          </a:solidFill>
                          <a:effectLst/>
                          <a:latin typeface="+mn-lt"/>
                          <a:ea typeface="+mn-ea"/>
                          <a:cs typeface="+mn-cs"/>
                        </a:rPr>
                        <a:t>-</a:t>
                      </a:r>
                      <a:r>
                        <a:rPr lang="en-US" sz="1500" dirty="0">
                          <a:solidFill>
                            <a:schemeClr val="tx1"/>
                          </a:solidFill>
                          <a:effectLst/>
                          <a:latin typeface="Arial" panose="020B0604020202020204" pitchFamily="34" charset="0"/>
                          <a:ea typeface="+mn-ea"/>
                          <a:cs typeface="Arial" panose="020B0604020202020204" pitchFamily="34" charset="0"/>
                        </a:rPr>
                        <a:t>I can login to website using phone number and password.</a:t>
                      </a:r>
                    </a:p>
                    <a:p>
                      <a:r>
                        <a:rPr lang="en-US" sz="1500" dirty="0">
                          <a:solidFill>
                            <a:schemeClr val="tx1"/>
                          </a:solidFill>
                          <a:effectLst/>
                          <a:latin typeface="Arial" panose="020B0604020202020204" pitchFamily="34" charset="0"/>
                          <a:ea typeface="+mn-ea"/>
                          <a:cs typeface="Arial" panose="020B0604020202020204" pitchFamily="34" charset="0"/>
                        </a:rPr>
                        <a:t>-I can logout of the website</a:t>
                      </a:r>
                      <a:endParaRPr sz="1500" dirty="0">
                        <a:latin typeface="Arial" panose="020B0604020202020204" pitchFamily="34" charset="0"/>
                        <a:cs typeface="Arial" panose="020B0604020202020204" pitchFamily="34" charset="0"/>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lang="fr-FR" sz="1400" dirty="0">
                          <a:latin typeface="Arial"/>
                          <a:cs typeface="Arial"/>
                        </a:rPr>
                        <a:t>M</a:t>
                      </a:r>
                      <a:endParaRPr sz="1400" dirty="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601630">
                <a:tc>
                  <a:txBody>
                    <a:bodyPr/>
                    <a:lstStyle/>
                    <a:p>
                      <a:pPr marL="85090">
                        <a:lnSpc>
                          <a:spcPct val="100000"/>
                        </a:lnSpc>
                        <a:spcBef>
                          <a:spcPts val="620"/>
                        </a:spcBef>
                      </a:pPr>
                      <a:r>
                        <a:rPr lang="fr-FR" sz="1400" dirty="0">
                          <a:latin typeface="Arial"/>
                          <a:cs typeface="Arial"/>
                        </a:rPr>
                        <a:t>2</a:t>
                      </a:r>
                      <a:endParaRPr sz="1400" dirty="0">
                        <a:latin typeface="Arial"/>
                        <a:cs typeface="Arial"/>
                      </a:endParaRPr>
                    </a:p>
                  </a:txBody>
                  <a:tcPr marL="0" marR="0" marT="78740" marB="0">
                    <a:lnL w="9525">
                      <a:solidFill>
                        <a:srgbClr val="9E9E9E"/>
                      </a:solidFill>
                      <a:prstDash val="soli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85090">
                        <a:lnSpc>
                          <a:spcPct val="100000"/>
                        </a:lnSpc>
                        <a:spcBef>
                          <a:spcPts val="620"/>
                        </a:spcBef>
                      </a:pPr>
                      <a:r>
                        <a:rPr lang="fr-FR" sz="1400" dirty="0" err="1">
                          <a:latin typeface="Arial"/>
                          <a:cs typeface="Arial"/>
                        </a:rPr>
                        <a:t>Signup</a:t>
                      </a:r>
                      <a:endParaRPr sz="1400" dirty="0">
                        <a:latin typeface="Arial"/>
                        <a:cs typeface="Arial"/>
                      </a:endParaRPr>
                    </a:p>
                  </a:txBody>
                  <a:tcPr marL="0" marR="0" marT="78740" marB="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Buyer a Seller and a Guest:</a:t>
                      </a:r>
                    </a:p>
                    <a:p>
                      <a:r>
                        <a:rPr lang="en-US" sz="1500" dirty="0">
                          <a:solidFill>
                            <a:schemeClr val="tx1"/>
                          </a:solidFill>
                          <a:effectLst/>
                          <a:latin typeface="Arial" panose="020B0604020202020204" pitchFamily="34" charset="0"/>
                          <a:ea typeface="+mn-ea"/>
                          <a:cs typeface="Arial" panose="020B0604020202020204" pitchFamily="34" charset="0"/>
                        </a:rPr>
                        <a:t>- I can Sign up to the website</a:t>
                      </a:r>
                      <a:endParaRPr sz="1500" dirty="0">
                        <a:latin typeface="Arial" panose="020B0604020202020204" pitchFamily="34" charset="0"/>
                        <a:cs typeface="Arial" panose="020B0604020202020204" pitchFamily="34" charset="0"/>
                      </a:endParaRPr>
                    </a:p>
                  </a:txBody>
                  <a:tcPr marL="0" marR="0" marT="78105" marB="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85725">
                        <a:lnSpc>
                          <a:spcPct val="100000"/>
                        </a:lnSpc>
                        <a:spcBef>
                          <a:spcPts val="620"/>
                        </a:spcBef>
                      </a:pPr>
                      <a:r>
                        <a:rPr lang="fr-FR" sz="1400" dirty="0">
                          <a:latin typeface="Arial"/>
                          <a:cs typeface="Arial"/>
                        </a:rPr>
                        <a:t>M</a:t>
                      </a:r>
                      <a:endParaRPr sz="1400" dirty="0">
                        <a:latin typeface="Arial"/>
                        <a:cs typeface="Arial"/>
                      </a:endParaRPr>
                    </a:p>
                  </a:txBody>
                  <a:tcPr marL="0" marR="0" marT="78740" marB="0">
                    <a:lnL w="9525" cap="flat" cmpd="sng" algn="ctr">
                      <a:solidFill>
                        <a:srgbClr val="9E9E9E"/>
                      </a:solidFill>
                      <a:prstDash val="solid"/>
                      <a:round/>
                      <a:headEnd type="none" w="med" len="med"/>
                      <a:tailEnd type="none" w="med" len="me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extLst>
                  <a:ext uri="{0D108BD9-81ED-4DB2-BD59-A6C34878D82A}">
                    <a16:rowId xmlns:a16="http://schemas.microsoft.com/office/drawing/2014/main" val="1377479919"/>
                  </a:ext>
                </a:extLst>
              </a:tr>
              <a:tr h="1110162">
                <a:tc>
                  <a:txBody>
                    <a:bodyPr/>
                    <a:lstStyle/>
                    <a:p>
                      <a:pPr marL="85090">
                        <a:lnSpc>
                          <a:spcPct val="100000"/>
                        </a:lnSpc>
                        <a:spcBef>
                          <a:spcPts val="615"/>
                        </a:spcBef>
                      </a:pPr>
                      <a:r>
                        <a:rPr lang="fr-FR" sz="1400" dirty="0">
                          <a:latin typeface="Arial"/>
                          <a:cs typeface="Arial"/>
                        </a:rPr>
                        <a:t>3</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500" spc="-5" dirty="0">
                          <a:latin typeface="Arial"/>
                          <a:cs typeface="Arial"/>
                        </a:rPr>
                        <a:t>Users</a:t>
                      </a:r>
                      <a:r>
                        <a:rPr sz="1500" spc="-20" dirty="0">
                          <a:latin typeface="Arial"/>
                          <a:cs typeface="Arial"/>
                        </a:rPr>
                        <a:t> </a:t>
                      </a:r>
                      <a:r>
                        <a:rPr sz="1500" dirty="0">
                          <a:latin typeface="Arial"/>
                          <a:cs typeface="Arial"/>
                        </a:rPr>
                        <a:t>Management</a:t>
                      </a: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15"/>
                        </a:spcBef>
                      </a:pPr>
                      <a:r>
                        <a:rPr sz="1500" spc="-5" dirty="0">
                          <a:latin typeface="Arial"/>
                          <a:cs typeface="Arial"/>
                        </a:rPr>
                        <a:t>As an</a:t>
                      </a:r>
                      <a:r>
                        <a:rPr sz="1500" spc="-90" dirty="0">
                          <a:latin typeface="Arial"/>
                          <a:cs typeface="Arial"/>
                        </a:rPr>
                        <a:t> </a:t>
                      </a:r>
                      <a:r>
                        <a:rPr sz="1500" spc="-5" dirty="0">
                          <a:latin typeface="Arial"/>
                          <a:cs typeface="Arial"/>
                        </a:rPr>
                        <a:t>A</a:t>
                      </a:r>
                      <a:r>
                        <a:rPr lang="fr-FR" sz="1500" spc="-5" dirty="0" err="1">
                          <a:latin typeface="Arial"/>
                          <a:cs typeface="Arial"/>
                        </a:rPr>
                        <a:t>dmin</a:t>
                      </a:r>
                      <a:r>
                        <a:rPr sz="1500" spc="-5" dirty="0">
                          <a:latin typeface="Arial"/>
                          <a:cs typeface="Arial"/>
                        </a:rPr>
                        <a:t>:</a:t>
                      </a:r>
                      <a:endParaRPr sz="1500" dirty="0">
                        <a:latin typeface="Arial"/>
                        <a:cs typeface="Arial"/>
                      </a:endParaRPr>
                    </a:p>
                    <a:p>
                      <a:r>
                        <a:rPr lang="en-US" sz="1500" dirty="0">
                          <a:solidFill>
                            <a:schemeClr val="tx1"/>
                          </a:solidFill>
                          <a:effectLst/>
                          <a:latin typeface="Arial" panose="020B0604020202020204" pitchFamily="34" charset="0"/>
                          <a:ea typeface="+mn-ea"/>
                          <a:cs typeface="Arial" panose="020B0604020202020204" pitchFamily="34" charset="0"/>
                        </a:rPr>
                        <a:t>-I can see registered users.</a:t>
                      </a:r>
                    </a:p>
                    <a:p>
                      <a:r>
                        <a:rPr lang="en-US" sz="1500" dirty="0">
                          <a:solidFill>
                            <a:schemeClr val="tx1"/>
                          </a:solidFill>
                          <a:effectLst/>
                          <a:latin typeface="Arial" panose="020B0604020202020204" pitchFamily="34" charset="0"/>
                          <a:ea typeface="+mn-ea"/>
                          <a:cs typeface="Arial" panose="020B0604020202020204" pitchFamily="34" charset="0"/>
                        </a:rPr>
                        <a:t>-I can delete a user.</a:t>
                      </a:r>
                    </a:p>
                    <a:p>
                      <a:r>
                        <a:rPr lang="en-US" sz="1500" dirty="0">
                          <a:solidFill>
                            <a:schemeClr val="tx1"/>
                          </a:solidFill>
                          <a:effectLst/>
                          <a:latin typeface="Arial" panose="020B0604020202020204" pitchFamily="34" charset="0"/>
                          <a:ea typeface="+mn-ea"/>
                          <a:cs typeface="Arial" panose="020B0604020202020204" pitchFamily="34" charset="0"/>
                        </a:rPr>
                        <a:t>-I can see reported users</a:t>
                      </a: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lang="fr-FR" sz="1400" dirty="0">
                          <a:latin typeface="Arial"/>
                          <a:cs typeface="Arial"/>
                        </a:rPr>
                        <a:t>M</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654669">
                <a:tc>
                  <a:txBody>
                    <a:bodyPr/>
                    <a:lstStyle/>
                    <a:p>
                      <a:pPr marL="85090">
                        <a:lnSpc>
                          <a:spcPct val="100000"/>
                        </a:lnSpc>
                        <a:spcBef>
                          <a:spcPts val="615"/>
                        </a:spcBef>
                      </a:pPr>
                      <a:r>
                        <a:rPr lang="fr-FR" sz="1400" dirty="0">
                          <a:latin typeface="Arial"/>
                          <a:cs typeface="Arial"/>
                        </a:rPr>
                        <a:t>4</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tc>
                  <a:txBody>
                    <a:bodyPr/>
                    <a:lstStyle/>
                    <a:p>
                      <a:pPr marL="85090">
                        <a:lnSpc>
                          <a:spcPct val="100000"/>
                        </a:lnSpc>
                        <a:spcBef>
                          <a:spcPts val="615"/>
                        </a:spcBef>
                      </a:pPr>
                      <a:r>
                        <a:rPr sz="1500" spc="-5" dirty="0">
                          <a:latin typeface="Arial"/>
                          <a:cs typeface="Arial"/>
                        </a:rPr>
                        <a:t>Profile</a:t>
                      </a:r>
                      <a:r>
                        <a:rPr sz="1500" spc="-20" dirty="0">
                          <a:latin typeface="Arial"/>
                          <a:cs typeface="Arial"/>
                        </a:rPr>
                        <a:t> </a:t>
                      </a:r>
                      <a:r>
                        <a:rPr sz="1500" dirty="0">
                          <a:latin typeface="Arial"/>
                          <a:cs typeface="Arial"/>
                        </a:rPr>
                        <a:t>Management</a:t>
                      </a: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Buyer and a Seller:</a:t>
                      </a:r>
                    </a:p>
                    <a:p>
                      <a:r>
                        <a:rPr lang="en-US" sz="1500" dirty="0">
                          <a:solidFill>
                            <a:schemeClr val="tx1"/>
                          </a:solidFill>
                          <a:effectLst/>
                          <a:latin typeface="Arial" panose="020B0604020202020204" pitchFamily="34" charset="0"/>
                          <a:ea typeface="+mn-ea"/>
                          <a:cs typeface="Arial" panose="020B0604020202020204" pitchFamily="34" charset="0"/>
                        </a:rPr>
                        <a:t>-I can check profile</a:t>
                      </a:r>
                    </a:p>
                    <a:p>
                      <a:r>
                        <a:rPr lang="en-US" sz="1500" dirty="0">
                          <a:solidFill>
                            <a:schemeClr val="tx1"/>
                          </a:solidFill>
                          <a:effectLst/>
                          <a:latin typeface="Arial" panose="020B0604020202020204" pitchFamily="34" charset="0"/>
                          <a:ea typeface="+mn-ea"/>
                          <a:cs typeface="Arial" panose="020B0604020202020204" pitchFamily="34" charset="0"/>
                        </a:rPr>
                        <a:t>-I can edit profile.</a:t>
                      </a:r>
                      <a:endParaRPr sz="1500" dirty="0">
                        <a:latin typeface="Arial" panose="020B0604020202020204" pitchFamily="34" charset="0"/>
                        <a:cs typeface="Arial" panose="020B0604020202020204" pitchFamily="34" charset="0"/>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tc>
                  <a:txBody>
                    <a:bodyPr/>
                    <a:lstStyle/>
                    <a:p>
                      <a:pPr marL="85725">
                        <a:lnSpc>
                          <a:spcPct val="100000"/>
                        </a:lnSpc>
                        <a:spcBef>
                          <a:spcPts val="615"/>
                        </a:spcBef>
                      </a:pPr>
                      <a:r>
                        <a:rPr lang="fr-FR" sz="1400" dirty="0">
                          <a:latin typeface="Arial"/>
                          <a:cs typeface="Arial"/>
                        </a:rPr>
                        <a:t>S</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EF528600-235B-42D2-A5F8-32C057343951}"/>
              </a:ext>
            </a:extLst>
          </p:cNvPr>
          <p:cNvSpPr txBox="1"/>
          <p:nvPr/>
        </p:nvSpPr>
        <p:spPr>
          <a:xfrm>
            <a:off x="304027" y="129005"/>
            <a:ext cx="1391728" cy="369332"/>
          </a:xfrm>
          <a:prstGeom prst="rect">
            <a:avLst/>
          </a:prstGeom>
          <a:noFill/>
        </p:spPr>
        <p:txBody>
          <a:bodyPr wrap="none" rtlCol="0">
            <a:spAutoFit/>
          </a:bodyPr>
          <a:lstStyle/>
          <a:p>
            <a:r>
              <a:rPr lang="en-US" b="1" dirty="0">
                <a:solidFill>
                  <a:schemeClr val="bg1"/>
                </a:solidFill>
                <a:latin typeface="Montserrat" pitchFamily="2" charset="0"/>
              </a:rPr>
              <a:t>BACKLOG</a:t>
            </a:r>
          </a:p>
        </p:txBody>
      </p:sp>
      <p:pic>
        <p:nvPicPr>
          <p:cNvPr id="10" name="Graphic 9">
            <a:extLst>
              <a:ext uri="{FF2B5EF4-FFF2-40B4-BE49-F238E27FC236}">
                <a16:creationId xmlns:a16="http://schemas.microsoft.com/office/drawing/2014/main" id="{33C0112C-2D82-430D-8042-B7329C83D2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2464152-F299-4242-8311-944864EBEB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627343"/>
          </a:xfrm>
          <a:prstGeom prst="rect">
            <a:avLst/>
          </a:prstGeom>
        </p:spPr>
      </p:pic>
      <p:sp>
        <p:nvSpPr>
          <p:cNvPr id="5" name="object 5"/>
          <p:cNvSpPr txBox="1"/>
          <p:nvPr/>
        </p:nvSpPr>
        <p:spPr>
          <a:xfrm>
            <a:off x="1926749" y="168760"/>
            <a:ext cx="5290502"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panose="020B0604020202020204" pitchFamily="34" charset="0"/>
              </a:rPr>
              <a:t>Refinement of "</a:t>
            </a:r>
            <a:r>
              <a:rPr lang="fr-FR" spc="-5" dirty="0">
                <a:solidFill>
                  <a:schemeClr val="bg1"/>
                </a:solidFill>
                <a:latin typeface="Montserrat" pitchFamily="2" charset="0"/>
                <a:cs typeface="Arial" panose="020B0604020202020204" pitchFamily="34" charset="0"/>
              </a:rPr>
              <a:t>User Management</a:t>
            </a:r>
            <a:r>
              <a:rPr dirty="0">
                <a:solidFill>
                  <a:schemeClr val="bg1"/>
                </a:solidFill>
                <a:latin typeface="Montserrat" pitchFamily="2" charset="0"/>
                <a:cs typeface="Arial" panose="020B0604020202020204" pitchFamily="34" charset="0"/>
              </a:rPr>
              <a:t>" </a:t>
            </a:r>
            <a:r>
              <a:rPr spc="-5" dirty="0">
                <a:solidFill>
                  <a:schemeClr val="bg1"/>
                </a:solidFill>
                <a:latin typeface="Montserrat" pitchFamily="2" charset="0"/>
                <a:cs typeface="Arial" panose="020B0604020202020204" pitchFamily="34" charset="0"/>
              </a:rPr>
              <a:t>use</a:t>
            </a:r>
            <a:r>
              <a:rPr spc="-85" dirty="0">
                <a:solidFill>
                  <a:schemeClr val="bg1"/>
                </a:solidFill>
                <a:latin typeface="Montserrat" pitchFamily="2" charset="0"/>
                <a:cs typeface="Arial" panose="020B0604020202020204" pitchFamily="34" charset="0"/>
              </a:rPr>
              <a:t> </a:t>
            </a:r>
            <a:r>
              <a:rPr spc="-5" dirty="0">
                <a:solidFill>
                  <a:schemeClr val="bg1"/>
                </a:solidFill>
                <a:latin typeface="Montserrat" pitchFamily="2" charset="0"/>
                <a:cs typeface="Arial" panose="020B0604020202020204" pitchFamily="34" charset="0"/>
              </a:rPr>
              <a:t>case</a:t>
            </a:r>
            <a:endParaRPr dirty="0">
              <a:solidFill>
                <a:schemeClr val="bg1"/>
              </a:solidFill>
              <a:latin typeface="Montserrat" pitchFamily="2" charset="0"/>
              <a:cs typeface="Arial" panose="020B0604020202020204" pitchFamily="34" charset="0"/>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28</a:t>
            </a:fld>
            <a:endParaRPr dirty="0"/>
          </a:p>
        </p:txBody>
      </p:sp>
      <p:pic>
        <p:nvPicPr>
          <p:cNvPr id="13" name="Picture 12">
            <a:extLst>
              <a:ext uri="{FF2B5EF4-FFF2-40B4-BE49-F238E27FC236}">
                <a16:creationId xmlns:a16="http://schemas.microsoft.com/office/drawing/2014/main" id="{19675800-BC68-41BD-B982-09FF0D7CC0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0561" y="742950"/>
            <a:ext cx="5682878" cy="4191000"/>
          </a:xfrm>
          <a:prstGeom prst="rect">
            <a:avLst/>
          </a:prstGeom>
        </p:spPr>
      </p:pic>
      <p:sp>
        <p:nvSpPr>
          <p:cNvPr id="9" name="TextBox 8">
            <a:extLst>
              <a:ext uri="{FF2B5EF4-FFF2-40B4-BE49-F238E27FC236}">
                <a16:creationId xmlns:a16="http://schemas.microsoft.com/office/drawing/2014/main" id="{A8B8D41F-3CCB-4738-9E46-865CDEEE9795}"/>
              </a:ext>
            </a:extLst>
          </p:cNvPr>
          <p:cNvSpPr txBox="1"/>
          <p:nvPr/>
        </p:nvSpPr>
        <p:spPr>
          <a:xfrm>
            <a:off x="304027" y="129005"/>
            <a:ext cx="1388522" cy="369332"/>
          </a:xfrm>
          <a:prstGeom prst="rect">
            <a:avLst/>
          </a:prstGeom>
          <a:noFill/>
        </p:spPr>
        <p:txBody>
          <a:bodyPr wrap="none" rtlCol="0">
            <a:spAutoFit/>
          </a:bodyPr>
          <a:lstStyle/>
          <a:p>
            <a:r>
              <a:rPr lang="en-US" b="1" dirty="0">
                <a:solidFill>
                  <a:schemeClr val="bg1"/>
                </a:solidFill>
                <a:latin typeface="Montserrat" pitchFamily="2" charset="0"/>
              </a:rPr>
              <a:t>ANALYSIS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1FBA99A-8817-4AC8-B3B4-B52E5C06D3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5" name="object 5"/>
          <p:cNvSpPr txBox="1"/>
          <p:nvPr/>
        </p:nvSpPr>
        <p:spPr>
          <a:xfrm>
            <a:off x="1926749" y="153371"/>
            <a:ext cx="5290502"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Refinement of "</a:t>
            </a:r>
            <a:r>
              <a:rPr lang="fr-FR" spc="-5" dirty="0">
                <a:solidFill>
                  <a:schemeClr val="bg1"/>
                </a:solidFill>
                <a:latin typeface="Montserrat" pitchFamily="2" charset="0"/>
                <a:cs typeface="Arial"/>
              </a:rPr>
              <a:t>Profile management</a:t>
            </a:r>
            <a:r>
              <a:rPr dirty="0">
                <a:solidFill>
                  <a:schemeClr val="bg1"/>
                </a:solidFill>
                <a:latin typeface="Montserrat" pitchFamily="2" charset="0"/>
                <a:cs typeface="Arial"/>
              </a:rPr>
              <a:t>" </a:t>
            </a:r>
            <a:r>
              <a:rPr spc="-5" dirty="0">
                <a:solidFill>
                  <a:schemeClr val="bg1"/>
                </a:solidFill>
                <a:latin typeface="Montserrat" pitchFamily="2" charset="0"/>
                <a:cs typeface="Arial"/>
              </a:rPr>
              <a:t>use</a:t>
            </a:r>
            <a:r>
              <a:rPr spc="-85" dirty="0">
                <a:solidFill>
                  <a:schemeClr val="bg1"/>
                </a:solidFill>
                <a:latin typeface="Montserrat" pitchFamily="2" charset="0"/>
                <a:cs typeface="Arial"/>
              </a:rPr>
              <a:t> </a:t>
            </a:r>
            <a:r>
              <a:rPr spc="-5" dirty="0">
                <a:solidFill>
                  <a:schemeClr val="bg1"/>
                </a:solidFill>
                <a:latin typeface="Montserrat" pitchFamily="2" charset="0"/>
                <a:cs typeface="Arial"/>
              </a:rPr>
              <a:t>case</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29</a:t>
            </a:fld>
            <a:endParaRPr dirty="0"/>
          </a:p>
        </p:txBody>
      </p:sp>
      <p:pic>
        <p:nvPicPr>
          <p:cNvPr id="9" name="Picture 8">
            <a:extLst>
              <a:ext uri="{FF2B5EF4-FFF2-40B4-BE49-F238E27FC236}">
                <a16:creationId xmlns:a16="http://schemas.microsoft.com/office/drawing/2014/main" id="{CA9BC59B-90E5-4D25-83A6-3A94C0E53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7227" y="666750"/>
            <a:ext cx="5549547" cy="4375336"/>
          </a:xfrm>
          <a:prstGeom prst="rect">
            <a:avLst/>
          </a:prstGeom>
        </p:spPr>
      </p:pic>
      <p:sp>
        <p:nvSpPr>
          <p:cNvPr id="10" name="TextBox 9">
            <a:extLst>
              <a:ext uri="{FF2B5EF4-FFF2-40B4-BE49-F238E27FC236}">
                <a16:creationId xmlns:a16="http://schemas.microsoft.com/office/drawing/2014/main" id="{0F680ED6-918F-4FA1-B6E0-8C30056A8D6B}"/>
              </a:ext>
            </a:extLst>
          </p:cNvPr>
          <p:cNvSpPr txBox="1"/>
          <p:nvPr/>
        </p:nvSpPr>
        <p:spPr>
          <a:xfrm>
            <a:off x="304027" y="129005"/>
            <a:ext cx="1388522" cy="369332"/>
          </a:xfrm>
          <a:prstGeom prst="rect">
            <a:avLst/>
          </a:prstGeom>
          <a:noFill/>
        </p:spPr>
        <p:txBody>
          <a:bodyPr wrap="none" rtlCol="0">
            <a:spAutoFit/>
          </a:bodyPr>
          <a:lstStyle/>
          <a:p>
            <a:r>
              <a:rPr lang="en-US" b="1" dirty="0">
                <a:solidFill>
                  <a:schemeClr val="bg1"/>
                </a:solidFill>
                <a:latin typeface="Montserrat" pitchFamily="2" charset="0"/>
              </a:rPr>
              <a:t>ANALYSIS</a:t>
            </a:r>
          </a:p>
        </p:txBody>
      </p:sp>
      <p:pic>
        <p:nvPicPr>
          <p:cNvPr id="8" name="Graphic 7">
            <a:extLst>
              <a:ext uri="{FF2B5EF4-FFF2-40B4-BE49-F238E27FC236}">
                <a16:creationId xmlns:a16="http://schemas.microsoft.com/office/drawing/2014/main" id="{8E9B9F3F-DB82-4853-B0C2-9DCFC065F0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extLst>
      <p:ext uri="{BB962C8B-B14F-4D97-AF65-F5344CB8AC3E}">
        <p14:creationId xmlns:p14="http://schemas.microsoft.com/office/powerpoint/2010/main" val="79127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a:t>
            </a:fld>
            <a:endParaRPr dirty="0"/>
          </a:p>
        </p:txBody>
      </p:sp>
      <p:pic>
        <p:nvPicPr>
          <p:cNvPr id="11" name="Picture 10" descr="Graphical user interface&#10;&#10;Description automatically generated">
            <a:extLst>
              <a:ext uri="{FF2B5EF4-FFF2-40B4-BE49-F238E27FC236}">
                <a16:creationId xmlns:a16="http://schemas.microsoft.com/office/drawing/2014/main" id="{7666B205-A53E-4C0A-A448-E4E3E218A5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 y="0"/>
            <a:ext cx="9142223"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D1077A8-890F-468F-9050-B882CB0DF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4" name="object 4"/>
          <p:cNvSpPr txBox="1"/>
          <p:nvPr/>
        </p:nvSpPr>
        <p:spPr>
          <a:xfrm>
            <a:off x="2920048" y="168760"/>
            <a:ext cx="3303905"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Sequence Diagram:</a:t>
            </a:r>
            <a:r>
              <a:rPr lang="fr-FR" spc="-5" dirty="0">
                <a:solidFill>
                  <a:schemeClr val="bg1"/>
                </a:solidFill>
                <a:latin typeface="Montserrat" pitchFamily="2" charset="0"/>
                <a:cs typeface="Arial"/>
              </a:rPr>
              <a:t> Sign up</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30</a:t>
            </a:fld>
            <a:endParaRPr dirty="0"/>
          </a:p>
        </p:txBody>
      </p:sp>
      <p:pic>
        <p:nvPicPr>
          <p:cNvPr id="7" name="image23.png">
            <a:extLst>
              <a:ext uri="{FF2B5EF4-FFF2-40B4-BE49-F238E27FC236}">
                <a16:creationId xmlns:a16="http://schemas.microsoft.com/office/drawing/2014/main" id="{D6D0F064-AF0A-4974-A115-4D80D746AFA4}"/>
              </a:ext>
            </a:extLst>
          </p:cNvPr>
          <p:cNvPicPr/>
          <p:nvPr/>
        </p:nvPicPr>
        <p:blipFill>
          <a:blip r:embed="rId4" cstate="print"/>
          <a:stretch>
            <a:fillRect/>
          </a:stretch>
        </p:blipFill>
        <p:spPr>
          <a:xfrm>
            <a:off x="1790700" y="742950"/>
            <a:ext cx="5562600" cy="4235300"/>
          </a:xfrm>
          <a:prstGeom prst="rect">
            <a:avLst/>
          </a:prstGeom>
        </p:spPr>
      </p:pic>
      <p:sp>
        <p:nvSpPr>
          <p:cNvPr id="9" name="TextBox 8">
            <a:extLst>
              <a:ext uri="{FF2B5EF4-FFF2-40B4-BE49-F238E27FC236}">
                <a16:creationId xmlns:a16="http://schemas.microsoft.com/office/drawing/2014/main" id="{C6808AAE-7E60-4AA0-84D4-7717D01618D7}"/>
              </a:ext>
            </a:extLst>
          </p:cNvPr>
          <p:cNvSpPr txBox="1"/>
          <p:nvPr/>
        </p:nvSpPr>
        <p:spPr>
          <a:xfrm>
            <a:off x="304027" y="129005"/>
            <a:ext cx="1388522" cy="369332"/>
          </a:xfrm>
          <a:prstGeom prst="rect">
            <a:avLst/>
          </a:prstGeom>
          <a:noFill/>
        </p:spPr>
        <p:txBody>
          <a:bodyPr wrap="none" rtlCol="0">
            <a:spAutoFit/>
          </a:bodyPr>
          <a:lstStyle/>
          <a:p>
            <a:r>
              <a:rPr lang="en-US" b="1" dirty="0">
                <a:solidFill>
                  <a:schemeClr val="bg1"/>
                </a:solidFill>
                <a:latin typeface="Montserrat" pitchFamily="2" charset="0"/>
              </a:rPr>
              <a:t>ANALYSIS</a:t>
            </a:r>
          </a:p>
        </p:txBody>
      </p:sp>
      <p:pic>
        <p:nvPicPr>
          <p:cNvPr id="10" name="Graphic 9">
            <a:extLst>
              <a:ext uri="{FF2B5EF4-FFF2-40B4-BE49-F238E27FC236}">
                <a16:creationId xmlns:a16="http://schemas.microsoft.com/office/drawing/2014/main" id="{54FE2B12-4EAE-4C33-89F3-2B308119DE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28F92F4-D349-47C0-9802-0BB1E2AFC4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4" name="object 4"/>
          <p:cNvSpPr txBox="1"/>
          <p:nvPr/>
        </p:nvSpPr>
        <p:spPr>
          <a:xfrm>
            <a:off x="2653348" y="168760"/>
            <a:ext cx="3837305"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Sequence Diagram:</a:t>
            </a:r>
            <a:r>
              <a:rPr lang="fr-FR" spc="-5" dirty="0">
                <a:solidFill>
                  <a:schemeClr val="bg1"/>
                </a:solidFill>
                <a:latin typeface="Montserrat" pitchFamily="2" charset="0"/>
                <a:cs typeface="Arial"/>
              </a:rPr>
              <a:t> Edit profile</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31</a:t>
            </a:fld>
            <a:endParaRPr dirty="0"/>
          </a:p>
        </p:txBody>
      </p:sp>
      <p:pic>
        <p:nvPicPr>
          <p:cNvPr id="8" name="image24.png">
            <a:extLst>
              <a:ext uri="{FF2B5EF4-FFF2-40B4-BE49-F238E27FC236}">
                <a16:creationId xmlns:a16="http://schemas.microsoft.com/office/drawing/2014/main" id="{0A2E2FCB-D4E1-4160-BE37-B8A8EECEBA10}"/>
              </a:ext>
            </a:extLst>
          </p:cNvPr>
          <p:cNvPicPr/>
          <p:nvPr/>
        </p:nvPicPr>
        <p:blipFill>
          <a:blip r:embed="rId4" cstate="print"/>
          <a:stretch>
            <a:fillRect/>
          </a:stretch>
        </p:blipFill>
        <p:spPr>
          <a:xfrm>
            <a:off x="1937498" y="739178"/>
            <a:ext cx="5269004" cy="4270972"/>
          </a:xfrm>
          <a:prstGeom prst="rect">
            <a:avLst/>
          </a:prstGeom>
        </p:spPr>
      </p:pic>
      <p:sp>
        <p:nvSpPr>
          <p:cNvPr id="9" name="TextBox 8">
            <a:extLst>
              <a:ext uri="{FF2B5EF4-FFF2-40B4-BE49-F238E27FC236}">
                <a16:creationId xmlns:a16="http://schemas.microsoft.com/office/drawing/2014/main" id="{EBFCEE55-F6AE-4851-B331-574FA886CC8C}"/>
              </a:ext>
            </a:extLst>
          </p:cNvPr>
          <p:cNvSpPr txBox="1"/>
          <p:nvPr/>
        </p:nvSpPr>
        <p:spPr>
          <a:xfrm>
            <a:off x="304027" y="129005"/>
            <a:ext cx="1388522" cy="369332"/>
          </a:xfrm>
          <a:prstGeom prst="rect">
            <a:avLst/>
          </a:prstGeom>
          <a:noFill/>
        </p:spPr>
        <p:txBody>
          <a:bodyPr wrap="none" rtlCol="0">
            <a:spAutoFit/>
          </a:bodyPr>
          <a:lstStyle/>
          <a:p>
            <a:r>
              <a:rPr lang="en-US" b="1" dirty="0">
                <a:solidFill>
                  <a:schemeClr val="bg1"/>
                </a:solidFill>
                <a:latin typeface="Montserrat" pitchFamily="2" charset="0"/>
              </a:rPr>
              <a:t>ANALYSIS</a:t>
            </a:r>
          </a:p>
        </p:txBody>
      </p:sp>
      <p:pic>
        <p:nvPicPr>
          <p:cNvPr id="10" name="Graphic 9">
            <a:extLst>
              <a:ext uri="{FF2B5EF4-FFF2-40B4-BE49-F238E27FC236}">
                <a16:creationId xmlns:a16="http://schemas.microsoft.com/office/drawing/2014/main" id="{75A56B52-3425-49BF-9476-F9F7D5384E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extLst>
      <p:ext uri="{BB962C8B-B14F-4D97-AF65-F5344CB8AC3E}">
        <p14:creationId xmlns:p14="http://schemas.microsoft.com/office/powerpoint/2010/main" val="371599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79703F-92EC-44B5-8C25-6D6A63107D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62734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32</a:t>
            </a:fld>
            <a:endParaRPr dirty="0"/>
          </a:p>
        </p:txBody>
      </p:sp>
      <p:pic>
        <p:nvPicPr>
          <p:cNvPr id="10" name="Picture 9">
            <a:extLst>
              <a:ext uri="{FF2B5EF4-FFF2-40B4-BE49-F238E27FC236}">
                <a16:creationId xmlns:a16="http://schemas.microsoft.com/office/drawing/2014/main" id="{35611DAF-05DA-4F44-A481-F7FAEDF79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5052" y="775865"/>
            <a:ext cx="4593897" cy="4158085"/>
          </a:xfrm>
          <a:prstGeom prst="rect">
            <a:avLst/>
          </a:prstGeom>
        </p:spPr>
      </p:pic>
      <p:sp>
        <p:nvSpPr>
          <p:cNvPr id="8" name="TextBox 7">
            <a:extLst>
              <a:ext uri="{FF2B5EF4-FFF2-40B4-BE49-F238E27FC236}">
                <a16:creationId xmlns:a16="http://schemas.microsoft.com/office/drawing/2014/main" id="{A0DF4E12-7BFD-4E10-BECA-F6FA606A43C7}"/>
              </a:ext>
            </a:extLst>
          </p:cNvPr>
          <p:cNvSpPr txBox="1"/>
          <p:nvPr/>
        </p:nvSpPr>
        <p:spPr>
          <a:xfrm>
            <a:off x="304027" y="129005"/>
            <a:ext cx="1829347" cy="369332"/>
          </a:xfrm>
          <a:prstGeom prst="rect">
            <a:avLst/>
          </a:prstGeom>
          <a:noFill/>
        </p:spPr>
        <p:txBody>
          <a:bodyPr wrap="none" rtlCol="0">
            <a:spAutoFit/>
          </a:bodyPr>
          <a:lstStyle/>
          <a:p>
            <a:r>
              <a:rPr lang="en-US" b="1" dirty="0">
                <a:solidFill>
                  <a:schemeClr val="bg1"/>
                </a:solidFill>
                <a:latin typeface="Montserrat" pitchFamily="2" charset="0"/>
              </a:rPr>
              <a:t>CONCEPTION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B0EC499-7701-40A1-ACC7-5AEE5A2D1D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5" name="object 5"/>
          <p:cNvSpPr txBox="1"/>
          <p:nvPr/>
        </p:nvSpPr>
        <p:spPr>
          <a:xfrm>
            <a:off x="2657634" y="168760"/>
            <a:ext cx="3828732"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Interactive Diagram for Sign</a:t>
            </a:r>
            <a:r>
              <a:rPr spc="-80" dirty="0">
                <a:solidFill>
                  <a:schemeClr val="bg1"/>
                </a:solidFill>
                <a:latin typeface="Montserrat" pitchFamily="2" charset="0"/>
                <a:cs typeface="Arial"/>
              </a:rPr>
              <a:t> </a:t>
            </a:r>
            <a:r>
              <a:rPr spc="-5" dirty="0">
                <a:solidFill>
                  <a:schemeClr val="bg1"/>
                </a:solidFill>
                <a:latin typeface="Montserrat" pitchFamily="2" charset="0"/>
                <a:cs typeface="Arial"/>
              </a:rPr>
              <a:t>In</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33</a:t>
            </a:fld>
            <a:endParaRPr dirty="0"/>
          </a:p>
        </p:txBody>
      </p:sp>
      <p:pic>
        <p:nvPicPr>
          <p:cNvPr id="10" name="Picture 9">
            <a:extLst>
              <a:ext uri="{FF2B5EF4-FFF2-40B4-BE49-F238E27FC236}">
                <a16:creationId xmlns:a16="http://schemas.microsoft.com/office/drawing/2014/main" id="{BC19C77E-65EA-4B68-BFA3-C49655531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860" y="742950"/>
            <a:ext cx="4566280" cy="4151630"/>
          </a:xfrm>
          <a:prstGeom prst="rect">
            <a:avLst/>
          </a:prstGeom>
        </p:spPr>
      </p:pic>
      <p:sp>
        <p:nvSpPr>
          <p:cNvPr id="11" name="TextBox 10">
            <a:extLst>
              <a:ext uri="{FF2B5EF4-FFF2-40B4-BE49-F238E27FC236}">
                <a16:creationId xmlns:a16="http://schemas.microsoft.com/office/drawing/2014/main" id="{0E8FAD0E-4CBB-44C9-8919-AC2B19DEF8A9}"/>
              </a:ext>
            </a:extLst>
          </p:cNvPr>
          <p:cNvSpPr txBox="1"/>
          <p:nvPr/>
        </p:nvSpPr>
        <p:spPr>
          <a:xfrm>
            <a:off x="304027" y="129005"/>
            <a:ext cx="1829347" cy="369332"/>
          </a:xfrm>
          <a:prstGeom prst="rect">
            <a:avLst/>
          </a:prstGeom>
          <a:noFill/>
        </p:spPr>
        <p:txBody>
          <a:bodyPr wrap="none" rtlCol="0">
            <a:spAutoFit/>
          </a:bodyPr>
          <a:lstStyle/>
          <a:p>
            <a:r>
              <a:rPr lang="en-US" b="1" dirty="0">
                <a:solidFill>
                  <a:schemeClr val="bg1"/>
                </a:solidFill>
                <a:latin typeface="Montserrat" pitchFamily="2" charset="0"/>
              </a:rPr>
              <a:t>CONCEPTION</a:t>
            </a:r>
          </a:p>
        </p:txBody>
      </p:sp>
      <p:pic>
        <p:nvPicPr>
          <p:cNvPr id="8" name="Graphic 7">
            <a:extLst>
              <a:ext uri="{FF2B5EF4-FFF2-40B4-BE49-F238E27FC236}">
                <a16:creationId xmlns:a16="http://schemas.microsoft.com/office/drawing/2014/main" id="{0DAF0A8B-DE55-4436-A5FA-11A3501A01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C174AAD-4AA9-4472-B7C5-39D4563C0D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5" name="object 5"/>
          <p:cNvSpPr txBox="1"/>
          <p:nvPr/>
        </p:nvSpPr>
        <p:spPr>
          <a:xfrm>
            <a:off x="2453774" y="168760"/>
            <a:ext cx="4236453"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Interactive Diagram for </a:t>
            </a:r>
            <a:r>
              <a:rPr lang="fr-FR" spc="-5" dirty="0" err="1">
                <a:solidFill>
                  <a:schemeClr val="bg1"/>
                </a:solidFill>
                <a:latin typeface="Montserrat" pitchFamily="2" charset="0"/>
                <a:cs typeface="Arial"/>
              </a:rPr>
              <a:t>Delete</a:t>
            </a:r>
            <a:r>
              <a:rPr lang="fr-FR" spc="-5" dirty="0">
                <a:solidFill>
                  <a:schemeClr val="bg1"/>
                </a:solidFill>
                <a:latin typeface="Montserrat" pitchFamily="2" charset="0"/>
                <a:cs typeface="Arial"/>
              </a:rPr>
              <a:t> U</a:t>
            </a:r>
            <a:r>
              <a:rPr lang="fr-FR" spc="-80" dirty="0">
                <a:solidFill>
                  <a:schemeClr val="bg1"/>
                </a:solidFill>
                <a:latin typeface="Montserrat" pitchFamily="2" charset="0"/>
                <a:cs typeface="Arial"/>
              </a:rPr>
              <a:t>ser</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34</a:t>
            </a:fld>
            <a:endParaRPr dirty="0"/>
          </a:p>
        </p:txBody>
      </p:sp>
      <p:pic>
        <p:nvPicPr>
          <p:cNvPr id="13" name="Picture 12">
            <a:extLst>
              <a:ext uri="{FF2B5EF4-FFF2-40B4-BE49-F238E27FC236}">
                <a16:creationId xmlns:a16="http://schemas.microsoft.com/office/drawing/2014/main" id="{C29A85FA-8153-4E1F-AEA6-095B567F7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793" y="742950"/>
            <a:ext cx="5100414" cy="4137076"/>
          </a:xfrm>
          <a:prstGeom prst="rect">
            <a:avLst/>
          </a:prstGeom>
        </p:spPr>
      </p:pic>
      <p:sp>
        <p:nvSpPr>
          <p:cNvPr id="10" name="TextBox 9">
            <a:extLst>
              <a:ext uri="{FF2B5EF4-FFF2-40B4-BE49-F238E27FC236}">
                <a16:creationId xmlns:a16="http://schemas.microsoft.com/office/drawing/2014/main" id="{32FDC7CD-9D36-467C-8E52-84F420B25055}"/>
              </a:ext>
            </a:extLst>
          </p:cNvPr>
          <p:cNvSpPr txBox="1"/>
          <p:nvPr/>
        </p:nvSpPr>
        <p:spPr>
          <a:xfrm>
            <a:off x="304027" y="129005"/>
            <a:ext cx="1829347" cy="369332"/>
          </a:xfrm>
          <a:prstGeom prst="rect">
            <a:avLst/>
          </a:prstGeom>
          <a:noFill/>
        </p:spPr>
        <p:txBody>
          <a:bodyPr wrap="none" rtlCol="0">
            <a:spAutoFit/>
          </a:bodyPr>
          <a:lstStyle/>
          <a:p>
            <a:r>
              <a:rPr lang="en-US" b="1" dirty="0">
                <a:solidFill>
                  <a:schemeClr val="bg1"/>
                </a:solidFill>
                <a:latin typeface="Montserrat" pitchFamily="2" charset="0"/>
              </a:rPr>
              <a:t>CONCEPTION</a:t>
            </a:r>
          </a:p>
        </p:txBody>
      </p:sp>
      <p:pic>
        <p:nvPicPr>
          <p:cNvPr id="8" name="Graphic 7">
            <a:extLst>
              <a:ext uri="{FF2B5EF4-FFF2-40B4-BE49-F238E27FC236}">
                <a16:creationId xmlns:a16="http://schemas.microsoft.com/office/drawing/2014/main" id="{D9EAD3FF-9A3E-4F45-B52E-C7ED0FCEA8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extLst>
      <p:ext uri="{BB962C8B-B14F-4D97-AF65-F5344CB8AC3E}">
        <p14:creationId xmlns:p14="http://schemas.microsoft.com/office/powerpoint/2010/main" val="1869157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AD90C-9F21-4E96-AAF0-B092C7B1DF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Graphic 6">
            <a:extLst>
              <a:ext uri="{FF2B5EF4-FFF2-40B4-BE49-F238E27FC236}">
                <a16:creationId xmlns:a16="http://schemas.microsoft.com/office/drawing/2014/main" id="{05950845-97E7-4F53-9422-4FAF6AC6FA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3552"/>
            <a:ext cx="9144000" cy="627343"/>
          </a:xfrm>
          <a:prstGeom prst="rect">
            <a:avLst/>
          </a:prstGeom>
        </p:spPr>
      </p:pic>
      <p:sp>
        <p:nvSpPr>
          <p:cNvPr id="5" name="object 5"/>
          <p:cNvSpPr txBox="1">
            <a:spLocks noGrp="1"/>
          </p:cNvSpPr>
          <p:nvPr>
            <p:ph type="title"/>
          </p:nvPr>
        </p:nvSpPr>
        <p:spPr>
          <a:xfrm>
            <a:off x="3448685" y="165208"/>
            <a:ext cx="2246630" cy="289823"/>
          </a:xfrm>
          <a:prstGeom prst="rect">
            <a:avLst/>
          </a:prstGeom>
        </p:spPr>
        <p:txBody>
          <a:bodyPr vert="horz" wrap="square" lIns="0" tIns="12700" rIns="0" bIns="0" rtlCol="0">
            <a:spAutoFit/>
          </a:bodyPr>
          <a:lstStyle/>
          <a:p>
            <a:pPr marL="12700" algn="ctr">
              <a:lnSpc>
                <a:spcPct val="100000"/>
              </a:lnSpc>
              <a:spcBef>
                <a:spcPts val="100"/>
              </a:spcBef>
            </a:pPr>
            <a:r>
              <a:rPr lang="fr-FR" sz="1800" b="0" spc="-5" dirty="0" err="1">
                <a:solidFill>
                  <a:schemeClr val="bg1"/>
                </a:solidFill>
                <a:latin typeface="Montserrat" pitchFamily="2" charset="0"/>
              </a:rPr>
              <a:t>Sign</a:t>
            </a:r>
            <a:r>
              <a:rPr lang="fr-FR" sz="1800" b="0" spc="-5" dirty="0">
                <a:solidFill>
                  <a:schemeClr val="bg1"/>
                </a:solidFill>
                <a:latin typeface="Montserrat" pitchFamily="2" charset="0"/>
              </a:rPr>
              <a:t>-up</a:t>
            </a:r>
            <a:endParaRPr sz="1800" b="0" dirty="0">
              <a:solidFill>
                <a:schemeClr val="bg1"/>
              </a:solidFill>
              <a:latin typeface="Montserrat" pitchFamily="2" charset="0"/>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35</a:t>
            </a:fld>
            <a:endParaRPr dirty="0"/>
          </a:p>
        </p:txBody>
      </p:sp>
      <p:sp>
        <p:nvSpPr>
          <p:cNvPr id="9" name="TextBox 8">
            <a:extLst>
              <a:ext uri="{FF2B5EF4-FFF2-40B4-BE49-F238E27FC236}">
                <a16:creationId xmlns:a16="http://schemas.microsoft.com/office/drawing/2014/main" id="{55A7C7E5-C2DC-4DAB-B8AD-D47F2F11B26E}"/>
              </a:ext>
            </a:extLst>
          </p:cNvPr>
          <p:cNvSpPr txBox="1"/>
          <p:nvPr/>
        </p:nvSpPr>
        <p:spPr>
          <a:xfrm>
            <a:off x="304027" y="129005"/>
            <a:ext cx="1832553" cy="369332"/>
          </a:xfrm>
          <a:prstGeom prst="rect">
            <a:avLst/>
          </a:prstGeom>
          <a:noFill/>
        </p:spPr>
        <p:txBody>
          <a:bodyPr wrap="none" rtlCol="0">
            <a:spAutoFit/>
          </a:bodyPr>
          <a:lstStyle/>
          <a:p>
            <a:r>
              <a:rPr lang="en-US" b="1" dirty="0">
                <a:solidFill>
                  <a:schemeClr val="bg1"/>
                </a:solidFill>
                <a:latin typeface="Montserrat" pitchFamily="2" charset="0"/>
              </a:rPr>
              <a:t>REALIZATION</a:t>
            </a:r>
          </a:p>
        </p:txBody>
      </p:sp>
      <p:pic>
        <p:nvPicPr>
          <p:cNvPr id="8" name="Graphic 7">
            <a:extLst>
              <a:ext uri="{FF2B5EF4-FFF2-40B4-BE49-F238E27FC236}">
                <a16:creationId xmlns:a16="http://schemas.microsoft.com/office/drawing/2014/main" id="{733353C4-2A86-4A28-9971-C69BA2438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057961"/>
            <a:ext cx="9144000" cy="857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9B56A4-686C-4432-8934-BC4E0FAC2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 y="0"/>
            <a:ext cx="9139938" cy="5143500"/>
          </a:xfrm>
          <a:prstGeom prst="rect">
            <a:avLst/>
          </a:prstGeom>
        </p:spPr>
      </p:pic>
      <p:pic>
        <p:nvPicPr>
          <p:cNvPr id="7" name="Graphic 6">
            <a:extLst>
              <a:ext uri="{FF2B5EF4-FFF2-40B4-BE49-F238E27FC236}">
                <a16:creationId xmlns:a16="http://schemas.microsoft.com/office/drawing/2014/main" id="{4F873007-B28F-48D7-B82E-B847776ED0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627343"/>
          </a:xfrm>
          <a:prstGeom prst="rect">
            <a:avLst/>
          </a:prstGeom>
        </p:spPr>
      </p:pic>
      <p:sp>
        <p:nvSpPr>
          <p:cNvPr id="4" name="object 4"/>
          <p:cNvSpPr txBox="1">
            <a:spLocks noGrp="1"/>
          </p:cNvSpPr>
          <p:nvPr>
            <p:ph type="title"/>
          </p:nvPr>
        </p:nvSpPr>
        <p:spPr>
          <a:xfrm>
            <a:off x="3103880" y="168760"/>
            <a:ext cx="2936240" cy="289823"/>
          </a:xfrm>
          <a:prstGeom prst="rect">
            <a:avLst/>
          </a:prstGeom>
        </p:spPr>
        <p:txBody>
          <a:bodyPr vert="horz" wrap="square" lIns="0" tIns="12700" rIns="0" bIns="0" rtlCol="0">
            <a:spAutoFit/>
          </a:bodyPr>
          <a:lstStyle/>
          <a:p>
            <a:pPr marL="12700" algn="ctr">
              <a:lnSpc>
                <a:spcPct val="100000"/>
              </a:lnSpc>
              <a:spcBef>
                <a:spcPts val="100"/>
              </a:spcBef>
            </a:pPr>
            <a:r>
              <a:rPr lang="fr-FR" sz="1800" b="0" spc="-5" dirty="0">
                <a:solidFill>
                  <a:schemeClr val="bg1"/>
                </a:solidFill>
                <a:latin typeface="Montserrat" pitchFamily="2" charset="0"/>
              </a:rPr>
              <a:t>Authentification</a:t>
            </a:r>
            <a:endParaRPr sz="2400" b="0" dirty="0">
              <a:solidFill>
                <a:schemeClr val="bg1"/>
              </a:solidFill>
              <a:latin typeface="Montserrat" pitchFamily="2" charset="0"/>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36</a:t>
            </a:fld>
            <a:endParaRPr dirty="0"/>
          </a:p>
        </p:txBody>
      </p:sp>
      <p:sp>
        <p:nvSpPr>
          <p:cNvPr id="10" name="TextBox 9">
            <a:extLst>
              <a:ext uri="{FF2B5EF4-FFF2-40B4-BE49-F238E27FC236}">
                <a16:creationId xmlns:a16="http://schemas.microsoft.com/office/drawing/2014/main" id="{D7F2E557-B6EC-46F1-A002-9AAF9BF42840}"/>
              </a:ext>
            </a:extLst>
          </p:cNvPr>
          <p:cNvSpPr txBox="1"/>
          <p:nvPr/>
        </p:nvSpPr>
        <p:spPr>
          <a:xfrm>
            <a:off x="304027" y="129005"/>
            <a:ext cx="1832553" cy="369332"/>
          </a:xfrm>
          <a:prstGeom prst="rect">
            <a:avLst/>
          </a:prstGeom>
          <a:noFill/>
        </p:spPr>
        <p:txBody>
          <a:bodyPr wrap="none" rtlCol="0">
            <a:spAutoFit/>
          </a:bodyPr>
          <a:lstStyle/>
          <a:p>
            <a:r>
              <a:rPr lang="en-US" b="1" dirty="0">
                <a:solidFill>
                  <a:schemeClr val="bg1"/>
                </a:solidFill>
                <a:latin typeface="Montserrat" pitchFamily="2" charset="0"/>
              </a:rPr>
              <a:t>REALIZATION</a:t>
            </a:r>
          </a:p>
        </p:txBody>
      </p:sp>
      <p:pic>
        <p:nvPicPr>
          <p:cNvPr id="9" name="Graphic 8">
            <a:extLst>
              <a:ext uri="{FF2B5EF4-FFF2-40B4-BE49-F238E27FC236}">
                <a16:creationId xmlns:a16="http://schemas.microsoft.com/office/drawing/2014/main" id="{9701D74A-8B01-44BB-AE5B-225C9B247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34D4B86-A5D5-444D-8C55-B01AC111CB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4" name="object 4"/>
          <p:cNvSpPr txBox="1">
            <a:spLocks noGrp="1"/>
          </p:cNvSpPr>
          <p:nvPr>
            <p:ph type="title"/>
          </p:nvPr>
        </p:nvSpPr>
        <p:spPr>
          <a:xfrm>
            <a:off x="2831073" y="168760"/>
            <a:ext cx="3481855" cy="289823"/>
          </a:xfrm>
          <a:prstGeom prst="rect">
            <a:avLst/>
          </a:prstGeom>
        </p:spPr>
        <p:txBody>
          <a:bodyPr vert="horz" wrap="square" lIns="0" tIns="12700" rIns="0" bIns="0" rtlCol="0">
            <a:spAutoFit/>
          </a:bodyPr>
          <a:lstStyle/>
          <a:p>
            <a:pPr marL="85090" algn="ctr">
              <a:lnSpc>
                <a:spcPct val="100000"/>
              </a:lnSpc>
              <a:spcBef>
                <a:spcPts val="615"/>
              </a:spcBef>
            </a:pPr>
            <a:r>
              <a:rPr lang="en-US" sz="1800" b="0" spc="-5" dirty="0">
                <a:solidFill>
                  <a:schemeClr val="bg1"/>
                </a:solidFill>
                <a:latin typeface="Montserrat" pitchFamily="2" charset="0"/>
              </a:rPr>
              <a:t>Users</a:t>
            </a:r>
            <a:r>
              <a:rPr lang="en-US" sz="1800" b="0" spc="-20" dirty="0">
                <a:solidFill>
                  <a:schemeClr val="bg1"/>
                </a:solidFill>
                <a:latin typeface="Montserrat" pitchFamily="2" charset="0"/>
              </a:rPr>
              <a:t> </a:t>
            </a:r>
            <a:r>
              <a:rPr lang="en-US" sz="1800" b="0" dirty="0">
                <a:solidFill>
                  <a:schemeClr val="bg1"/>
                </a:solidFill>
                <a:latin typeface="Montserrat" pitchFamily="2" charset="0"/>
              </a:rPr>
              <a:t>Management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37</a:t>
            </a:fld>
            <a:endParaRPr dirty="0"/>
          </a:p>
        </p:txBody>
      </p:sp>
      <p:pic>
        <p:nvPicPr>
          <p:cNvPr id="8" name="Picture 7">
            <a:extLst>
              <a:ext uri="{FF2B5EF4-FFF2-40B4-BE49-F238E27FC236}">
                <a16:creationId xmlns:a16="http://schemas.microsoft.com/office/drawing/2014/main" id="{A2DC2BCA-AAEC-4651-A3BA-A5FC0D22A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100" y="971550"/>
            <a:ext cx="6019800" cy="3644386"/>
          </a:xfrm>
          <a:prstGeom prst="rect">
            <a:avLst/>
          </a:prstGeom>
        </p:spPr>
      </p:pic>
      <p:sp>
        <p:nvSpPr>
          <p:cNvPr id="10" name="TextBox 9">
            <a:extLst>
              <a:ext uri="{FF2B5EF4-FFF2-40B4-BE49-F238E27FC236}">
                <a16:creationId xmlns:a16="http://schemas.microsoft.com/office/drawing/2014/main" id="{EAE52E9E-59C3-4ACE-8547-F7D7DFA5E8D1}"/>
              </a:ext>
            </a:extLst>
          </p:cNvPr>
          <p:cNvSpPr txBox="1"/>
          <p:nvPr/>
        </p:nvSpPr>
        <p:spPr>
          <a:xfrm>
            <a:off x="304027" y="129005"/>
            <a:ext cx="1832553" cy="369332"/>
          </a:xfrm>
          <a:prstGeom prst="rect">
            <a:avLst/>
          </a:prstGeom>
          <a:noFill/>
        </p:spPr>
        <p:txBody>
          <a:bodyPr wrap="none" rtlCol="0">
            <a:spAutoFit/>
          </a:bodyPr>
          <a:lstStyle/>
          <a:p>
            <a:r>
              <a:rPr lang="en-US" b="1" dirty="0">
                <a:solidFill>
                  <a:schemeClr val="bg1"/>
                </a:solidFill>
                <a:latin typeface="Montserrat" pitchFamily="2" charset="0"/>
              </a:rPr>
              <a:t>REALIZATION</a:t>
            </a:r>
          </a:p>
        </p:txBody>
      </p:sp>
      <p:pic>
        <p:nvPicPr>
          <p:cNvPr id="9" name="Graphic 8">
            <a:extLst>
              <a:ext uri="{FF2B5EF4-FFF2-40B4-BE49-F238E27FC236}">
                <a16:creationId xmlns:a16="http://schemas.microsoft.com/office/drawing/2014/main" id="{EFDBA627-6DCC-4DCA-BFB9-262F5685AE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B0B7169-DCB4-45B2-A42E-968526FE3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4" name="object 4"/>
          <p:cNvSpPr txBox="1">
            <a:spLocks noGrp="1"/>
          </p:cNvSpPr>
          <p:nvPr>
            <p:ph type="title"/>
          </p:nvPr>
        </p:nvSpPr>
        <p:spPr>
          <a:xfrm>
            <a:off x="2831073" y="168760"/>
            <a:ext cx="3481855" cy="289823"/>
          </a:xfrm>
          <a:prstGeom prst="rect">
            <a:avLst/>
          </a:prstGeom>
        </p:spPr>
        <p:txBody>
          <a:bodyPr vert="horz" wrap="square" lIns="0" tIns="12700" rIns="0" bIns="0" rtlCol="0">
            <a:spAutoFit/>
          </a:bodyPr>
          <a:lstStyle/>
          <a:p>
            <a:pPr marL="85090" algn="ctr">
              <a:lnSpc>
                <a:spcPct val="100000"/>
              </a:lnSpc>
              <a:spcBef>
                <a:spcPts val="615"/>
              </a:spcBef>
            </a:pPr>
            <a:r>
              <a:rPr lang="en-US" sz="1800" b="0" spc="-5" dirty="0">
                <a:solidFill>
                  <a:schemeClr val="bg1"/>
                </a:solidFill>
                <a:latin typeface="Montserrat" pitchFamily="2" charset="0"/>
              </a:rPr>
              <a:t>Profile</a:t>
            </a:r>
            <a:r>
              <a:rPr lang="en-US" sz="1800" b="0" spc="-20" dirty="0">
                <a:solidFill>
                  <a:schemeClr val="bg1"/>
                </a:solidFill>
                <a:latin typeface="Montserrat" pitchFamily="2" charset="0"/>
              </a:rPr>
              <a:t> </a:t>
            </a:r>
            <a:r>
              <a:rPr lang="en-US" sz="1800" b="0" dirty="0">
                <a:solidFill>
                  <a:schemeClr val="bg1"/>
                </a:solidFill>
                <a:latin typeface="Montserrat" pitchFamily="2" charset="0"/>
              </a:rPr>
              <a:t>Management</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38</a:t>
            </a:fld>
            <a:endParaRPr dirty="0"/>
          </a:p>
        </p:txBody>
      </p:sp>
      <p:pic>
        <p:nvPicPr>
          <p:cNvPr id="7" name="Picture 6">
            <a:extLst>
              <a:ext uri="{FF2B5EF4-FFF2-40B4-BE49-F238E27FC236}">
                <a16:creationId xmlns:a16="http://schemas.microsoft.com/office/drawing/2014/main" id="{00536076-F07F-45CB-AC04-159690D1B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441" y="805065"/>
            <a:ext cx="3885118" cy="3747885"/>
          </a:xfrm>
          <a:prstGeom prst="rect">
            <a:avLst/>
          </a:prstGeom>
        </p:spPr>
      </p:pic>
      <p:sp>
        <p:nvSpPr>
          <p:cNvPr id="10" name="TextBox 9">
            <a:extLst>
              <a:ext uri="{FF2B5EF4-FFF2-40B4-BE49-F238E27FC236}">
                <a16:creationId xmlns:a16="http://schemas.microsoft.com/office/drawing/2014/main" id="{CB8AB8F2-1347-4B88-8F40-6A06D590EDC0}"/>
              </a:ext>
            </a:extLst>
          </p:cNvPr>
          <p:cNvSpPr txBox="1"/>
          <p:nvPr/>
        </p:nvSpPr>
        <p:spPr>
          <a:xfrm>
            <a:off x="304027" y="129005"/>
            <a:ext cx="1832553" cy="369332"/>
          </a:xfrm>
          <a:prstGeom prst="rect">
            <a:avLst/>
          </a:prstGeom>
          <a:noFill/>
        </p:spPr>
        <p:txBody>
          <a:bodyPr wrap="none" rtlCol="0">
            <a:spAutoFit/>
          </a:bodyPr>
          <a:lstStyle/>
          <a:p>
            <a:r>
              <a:rPr lang="en-US" b="1" dirty="0">
                <a:solidFill>
                  <a:schemeClr val="bg1"/>
                </a:solidFill>
                <a:latin typeface="Montserrat" pitchFamily="2" charset="0"/>
              </a:rPr>
              <a:t>REALIZATION</a:t>
            </a:r>
          </a:p>
        </p:txBody>
      </p:sp>
      <p:pic>
        <p:nvPicPr>
          <p:cNvPr id="9" name="Graphic 8">
            <a:extLst>
              <a:ext uri="{FF2B5EF4-FFF2-40B4-BE49-F238E27FC236}">
                <a16:creationId xmlns:a16="http://schemas.microsoft.com/office/drawing/2014/main" id="{F50C2260-75D5-4C7A-A19B-0B086F3DDB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extLst>
      <p:ext uri="{BB962C8B-B14F-4D97-AF65-F5344CB8AC3E}">
        <p14:creationId xmlns:p14="http://schemas.microsoft.com/office/powerpoint/2010/main" val="3010639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39</a:t>
            </a:fld>
            <a:endParaRPr dirty="0"/>
          </a:p>
        </p:txBody>
      </p:sp>
      <p:pic>
        <p:nvPicPr>
          <p:cNvPr id="3" name="Picture 2" descr="A picture containing text, toiletry&#10;&#10;Description automatically generated">
            <a:extLst>
              <a:ext uri="{FF2B5EF4-FFF2-40B4-BE49-F238E27FC236}">
                <a16:creationId xmlns:a16="http://schemas.microsoft.com/office/drawing/2014/main" id="{06403A32-8C95-4418-8AD8-6DD1613A9D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3"/>
            <a:ext cx="9144000" cy="51432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F156F17-F00C-43A6-94DE-311374E735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a:t>
            </a:fld>
            <a:endParaRPr dirty="0"/>
          </a:p>
        </p:txBody>
      </p:sp>
      <p:sp>
        <p:nvSpPr>
          <p:cNvPr id="14" name="TextBox 13">
            <a:extLst>
              <a:ext uri="{FF2B5EF4-FFF2-40B4-BE49-F238E27FC236}">
                <a16:creationId xmlns:a16="http://schemas.microsoft.com/office/drawing/2014/main" id="{46F212DE-2890-4998-9C67-137E755E6F9F}"/>
              </a:ext>
            </a:extLst>
          </p:cNvPr>
          <p:cNvSpPr txBox="1"/>
          <p:nvPr/>
        </p:nvSpPr>
        <p:spPr>
          <a:xfrm>
            <a:off x="304027" y="129005"/>
            <a:ext cx="2534668" cy="369332"/>
          </a:xfrm>
          <a:prstGeom prst="rect">
            <a:avLst/>
          </a:prstGeom>
          <a:noFill/>
        </p:spPr>
        <p:txBody>
          <a:bodyPr wrap="none" rtlCol="0">
            <a:spAutoFit/>
          </a:bodyPr>
          <a:lstStyle/>
          <a:p>
            <a:r>
              <a:rPr lang="en-US" b="1" dirty="0">
                <a:solidFill>
                  <a:schemeClr val="bg1"/>
                </a:solidFill>
                <a:latin typeface="Montserrat" pitchFamily="2" charset="0"/>
              </a:rPr>
              <a:t>PROJECT CONTEXT</a:t>
            </a:r>
          </a:p>
        </p:txBody>
      </p:sp>
      <p:sp>
        <p:nvSpPr>
          <p:cNvPr id="2" name="TextBox 1">
            <a:extLst>
              <a:ext uri="{FF2B5EF4-FFF2-40B4-BE49-F238E27FC236}">
                <a16:creationId xmlns:a16="http://schemas.microsoft.com/office/drawing/2014/main" id="{C413149E-3EF5-4835-894D-3E8CAEAA3FB6}"/>
              </a:ext>
            </a:extLst>
          </p:cNvPr>
          <p:cNvSpPr txBox="1"/>
          <p:nvPr/>
        </p:nvSpPr>
        <p:spPr>
          <a:xfrm>
            <a:off x="609600" y="1352550"/>
            <a:ext cx="5181600" cy="923330"/>
          </a:xfrm>
          <a:prstGeom prst="rect">
            <a:avLst/>
          </a:prstGeom>
          <a:noFill/>
        </p:spPr>
        <p:txBody>
          <a:bodyPr wrap="square" rtlCol="0">
            <a:spAutoFit/>
          </a:bodyPr>
          <a:lstStyle/>
          <a:p>
            <a:r>
              <a:rPr lang="en-US" dirty="0">
                <a:solidFill>
                  <a:srgbClr val="13547A"/>
                </a:solidFill>
              </a:rPr>
              <a:t>-Our project is a classified ads website called “Riwaq”   which provides sales and purchases of any type of product</a:t>
            </a:r>
          </a:p>
        </p:txBody>
      </p:sp>
      <p:sp>
        <p:nvSpPr>
          <p:cNvPr id="6" name="TextBox 5">
            <a:extLst>
              <a:ext uri="{FF2B5EF4-FFF2-40B4-BE49-F238E27FC236}">
                <a16:creationId xmlns:a16="http://schemas.microsoft.com/office/drawing/2014/main" id="{8319D5B4-F3D0-4F70-888D-CA259AB40B4A}"/>
              </a:ext>
            </a:extLst>
          </p:cNvPr>
          <p:cNvSpPr txBox="1"/>
          <p:nvPr/>
        </p:nvSpPr>
        <p:spPr>
          <a:xfrm>
            <a:off x="609600" y="2620087"/>
            <a:ext cx="5181600" cy="1200329"/>
          </a:xfrm>
          <a:prstGeom prst="rect">
            <a:avLst/>
          </a:prstGeom>
          <a:noFill/>
        </p:spPr>
        <p:txBody>
          <a:bodyPr wrap="square" rtlCol="0">
            <a:spAutoFit/>
          </a:bodyPr>
          <a:lstStyle/>
          <a:p>
            <a:r>
              <a:rPr lang="en-US" dirty="0">
                <a:solidFill>
                  <a:srgbClr val="13547A"/>
                </a:solidFill>
              </a:rPr>
              <a:t>-In this context, we will focus on 2 modules that form our application, namely:</a:t>
            </a:r>
          </a:p>
          <a:p>
            <a:r>
              <a:rPr lang="en-US" dirty="0">
                <a:solidFill>
                  <a:srgbClr val="13547A"/>
                </a:solidFill>
              </a:rPr>
              <a:t>User management</a:t>
            </a:r>
          </a:p>
          <a:p>
            <a:r>
              <a:rPr lang="en-US" dirty="0">
                <a:solidFill>
                  <a:srgbClr val="13547A"/>
                </a:solidFill>
              </a:rPr>
              <a:t>Ads management</a:t>
            </a:r>
          </a:p>
        </p:txBody>
      </p:sp>
      <p:pic>
        <p:nvPicPr>
          <p:cNvPr id="7" name="Graphic 6">
            <a:extLst>
              <a:ext uri="{FF2B5EF4-FFF2-40B4-BE49-F238E27FC236}">
                <a16:creationId xmlns:a16="http://schemas.microsoft.com/office/drawing/2014/main" id="{92E6F0AD-0474-462A-B8C1-610AF2EAE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pic>
        <p:nvPicPr>
          <p:cNvPr id="4" name="Graphic 3">
            <a:extLst>
              <a:ext uri="{FF2B5EF4-FFF2-40B4-BE49-F238E27FC236}">
                <a16:creationId xmlns:a16="http://schemas.microsoft.com/office/drawing/2014/main" id="{9682E3E1-536A-4905-AABF-AC6F8C4F02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4768" y="1428750"/>
            <a:ext cx="2542032" cy="2519603"/>
          </a:xfrm>
          <a:prstGeom prst="rect">
            <a:avLst/>
          </a:prstGeom>
        </p:spPr>
      </p:pic>
    </p:spTree>
    <p:extLst>
      <p:ext uri="{BB962C8B-B14F-4D97-AF65-F5344CB8AC3E}">
        <p14:creationId xmlns:p14="http://schemas.microsoft.com/office/powerpoint/2010/main" val="2763147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CC3D0E4-1EA3-4A01-9884-4447BB0C1E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35"/>
            <a:ext cx="9144000" cy="627343"/>
          </a:xfrm>
          <a:prstGeom prst="rect">
            <a:avLst/>
          </a:prstGeom>
        </p:spPr>
      </p:pic>
      <p:sp>
        <p:nvSpPr>
          <p:cNvPr id="6" name="object 6"/>
          <p:cNvSpPr txBox="1">
            <a:spLocks noGrp="1"/>
          </p:cNvSpPr>
          <p:nvPr>
            <p:ph type="sldNum" sz="quarter" idx="7"/>
          </p:nvPr>
        </p:nvSpPr>
        <p:spPr>
          <a:xfrm>
            <a:off x="8715701" y="4808177"/>
            <a:ext cx="260350" cy="210185"/>
          </a:xfrm>
          <a:prstGeom prst="rect">
            <a:avLst/>
          </a:prstGeom>
        </p:spPr>
        <p:txBody>
          <a:bodyPr vert="horz" wrap="square" lIns="0" tIns="0" rIns="0" bIns="0" rtlCol="0">
            <a:spAutoFit/>
          </a:bodyPr>
          <a:lstStyle/>
          <a:p>
            <a:pPr marL="38100">
              <a:lnSpc>
                <a:spcPts val="1535"/>
              </a:lnSpc>
            </a:pPr>
            <a:fld id="{81D60167-4931-47E6-BA6A-407CBD079E47}" type="slidenum">
              <a:rPr dirty="0"/>
              <a:t>40</a:t>
            </a:fld>
            <a:endParaRPr dirty="0"/>
          </a:p>
        </p:txBody>
      </p:sp>
      <p:graphicFrame>
        <p:nvGraphicFramePr>
          <p:cNvPr id="8" name="Table 7">
            <a:extLst>
              <a:ext uri="{FF2B5EF4-FFF2-40B4-BE49-F238E27FC236}">
                <a16:creationId xmlns:a16="http://schemas.microsoft.com/office/drawing/2014/main" id="{5CD2236F-15FC-4C14-9787-26D9F0D984F1}"/>
              </a:ext>
            </a:extLst>
          </p:cNvPr>
          <p:cNvGraphicFramePr>
            <a:graphicFrameLocks noGrp="1"/>
          </p:cNvGraphicFramePr>
          <p:nvPr>
            <p:extLst>
              <p:ext uri="{D42A27DB-BD31-4B8C-83A1-F6EECF244321}">
                <p14:modId xmlns:p14="http://schemas.microsoft.com/office/powerpoint/2010/main" val="1058998985"/>
              </p:ext>
            </p:extLst>
          </p:nvPr>
        </p:nvGraphicFramePr>
        <p:xfrm>
          <a:off x="732331" y="1448457"/>
          <a:ext cx="7586662" cy="2266293"/>
        </p:xfrm>
        <a:graphic>
          <a:graphicData uri="http://schemas.openxmlformats.org/drawingml/2006/table">
            <a:tbl>
              <a:tblPr firstRow="1" bandRow="1">
                <a:tableStyleId>{2D5ABB26-0587-4C30-8999-92F81FD0307C}</a:tableStyleId>
              </a:tblPr>
              <a:tblGrid>
                <a:gridCol w="418024">
                  <a:extLst>
                    <a:ext uri="{9D8B030D-6E8A-4147-A177-3AD203B41FA5}">
                      <a16:colId xmlns:a16="http://schemas.microsoft.com/office/drawing/2014/main" val="2197496438"/>
                    </a:ext>
                  </a:extLst>
                </a:gridCol>
                <a:gridCol w="1939656">
                  <a:extLst>
                    <a:ext uri="{9D8B030D-6E8A-4147-A177-3AD203B41FA5}">
                      <a16:colId xmlns:a16="http://schemas.microsoft.com/office/drawing/2014/main" val="3906233945"/>
                    </a:ext>
                  </a:extLst>
                </a:gridCol>
                <a:gridCol w="4656532">
                  <a:extLst>
                    <a:ext uri="{9D8B030D-6E8A-4147-A177-3AD203B41FA5}">
                      <a16:colId xmlns:a16="http://schemas.microsoft.com/office/drawing/2014/main" val="3740769059"/>
                    </a:ext>
                  </a:extLst>
                </a:gridCol>
                <a:gridCol w="572450">
                  <a:extLst>
                    <a:ext uri="{9D8B030D-6E8A-4147-A177-3AD203B41FA5}">
                      <a16:colId xmlns:a16="http://schemas.microsoft.com/office/drawing/2014/main" val="3738041261"/>
                    </a:ext>
                  </a:extLst>
                </a:gridCol>
              </a:tblGrid>
              <a:tr h="431187">
                <a:tc>
                  <a:txBody>
                    <a:bodyPr/>
                    <a:lstStyle/>
                    <a:p>
                      <a:pPr marL="85090">
                        <a:lnSpc>
                          <a:spcPct val="100000"/>
                        </a:lnSpc>
                        <a:spcBef>
                          <a:spcPts val="870"/>
                        </a:spcBef>
                      </a:pPr>
                      <a:endParaRPr lang="fr-FR" sz="1400" dirty="0">
                        <a:latin typeface="Arial"/>
                        <a:cs typeface="Arial"/>
                      </a:endParaRPr>
                    </a:p>
                    <a:p>
                      <a:pPr marL="85090">
                        <a:lnSpc>
                          <a:spcPct val="100000"/>
                        </a:lnSpc>
                        <a:spcBef>
                          <a:spcPts val="870"/>
                        </a:spcBef>
                      </a:pPr>
                      <a:r>
                        <a:rPr lang="fr-FR" sz="1400" dirty="0">
                          <a:latin typeface="Arial"/>
                          <a:cs typeface="Arial"/>
                        </a:rPr>
                        <a:t>5</a:t>
                      </a:r>
                      <a:endParaRPr sz="1400" dirty="0">
                        <a:latin typeface="Arial"/>
                        <a:cs typeface="Arial"/>
                      </a:endParaRPr>
                    </a:p>
                  </a:txBody>
                  <a:tcPr marL="0" marR="0" marT="0" marB="0">
                    <a:lnL w="9525">
                      <a:solidFill>
                        <a:srgbClr val="9E9E9E"/>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a:solidFill>
                        <a:srgbClr val="9E9E9E"/>
                      </a:solidFill>
                      <a:prstDash val="solid"/>
                    </a:lnB>
                  </a:tcPr>
                </a:tc>
                <a:tc>
                  <a:txBody>
                    <a:bodyPr/>
                    <a:lstStyle/>
                    <a:p>
                      <a:pPr marL="69850" marR="0">
                        <a:spcBef>
                          <a:spcPts val="116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9850" marR="0">
                        <a:spcBef>
                          <a:spcPts val="1160"/>
                        </a:spcBef>
                        <a:spcAft>
                          <a:spcPts val="0"/>
                        </a:spcAft>
                      </a:pPr>
                      <a:r>
                        <a:rPr lang="en-US" sz="1500" dirty="0">
                          <a:effectLst/>
                          <a:latin typeface="Arial" panose="020B0604020202020204" pitchFamily="34" charset="0"/>
                          <a:ea typeface="Times New Roman" panose="02020603050405020304" pitchFamily="18" charset="0"/>
                          <a:cs typeface="Arial" panose="020B0604020202020204" pitchFamily="34" charset="0"/>
                        </a:rPr>
                        <a:t>Consult</a:t>
                      </a:r>
                      <a:r>
                        <a:rPr lang="en-US" sz="1500" spc="-40" dirty="0">
                          <a:effectLst/>
                          <a:latin typeface="Arial" panose="020B0604020202020204" pitchFamily="34" charset="0"/>
                          <a:ea typeface="Times New Roman" panose="02020603050405020304" pitchFamily="18" charset="0"/>
                          <a:cs typeface="Arial" panose="020B0604020202020204" pitchFamily="34" charset="0"/>
                        </a:rPr>
                        <a:t> </a:t>
                      </a:r>
                      <a:r>
                        <a:rPr lang="en-US" sz="1500" spc="-25" dirty="0">
                          <a:effectLst/>
                          <a:latin typeface="Arial" panose="020B0604020202020204" pitchFamily="34" charset="0"/>
                          <a:ea typeface="Times New Roman" panose="02020603050405020304" pitchFamily="18" charset="0"/>
                          <a:cs typeface="Arial" panose="020B0604020202020204" pitchFamily="34" charset="0"/>
                        </a:rPr>
                        <a:t>Ads</a:t>
                      </a:r>
                      <a:endParaRPr lang="en-US" sz="15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a:solidFill>
                        <a:srgbClr val="9E9E9E"/>
                      </a:solidFill>
                      <a:prstDash val="solid"/>
                    </a:lnT>
                    <a:lnB w="9525">
                      <a:solidFill>
                        <a:srgbClr val="9E9E9E"/>
                      </a:solidFill>
                      <a:prstDash val="soli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Guest a Buyer and a Seller:</a:t>
                      </a:r>
                    </a:p>
                    <a:p>
                      <a:r>
                        <a:rPr lang="en-US" sz="1500" dirty="0">
                          <a:solidFill>
                            <a:schemeClr val="tx1"/>
                          </a:solidFill>
                          <a:effectLst/>
                          <a:latin typeface="Arial" panose="020B0604020202020204" pitchFamily="34" charset="0"/>
                          <a:ea typeface="+mn-ea"/>
                          <a:cs typeface="Arial" panose="020B0604020202020204" pitchFamily="34" charset="0"/>
                        </a:rPr>
                        <a:t>-I can search for ads</a:t>
                      </a:r>
                    </a:p>
                  </a:txBody>
                  <a:tcPr marL="0" marR="0" marT="77470" marB="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a:solidFill>
                        <a:srgbClr val="9E9E9E"/>
                      </a:solidFill>
                      <a:prstDash val="solid"/>
                    </a:lnT>
                    <a:lnB w="9525">
                      <a:solidFill>
                        <a:srgbClr val="9E9E9E"/>
                      </a:solidFill>
                      <a:prstDash val="solid"/>
                    </a:lnB>
                  </a:tcPr>
                </a:tc>
                <a:tc>
                  <a:txBody>
                    <a:bodyPr/>
                    <a:lstStyle/>
                    <a:p>
                      <a:pPr marL="85725">
                        <a:lnSpc>
                          <a:spcPct val="100000"/>
                        </a:lnSpc>
                        <a:spcBef>
                          <a:spcPts val="870"/>
                        </a:spcBef>
                      </a:pPr>
                      <a:r>
                        <a:rPr lang="fr-FR" sz="1400" dirty="0">
                          <a:latin typeface="Arial"/>
                          <a:cs typeface="Arial"/>
                        </a:rPr>
                        <a:t>S</a:t>
                      </a:r>
                      <a:endParaRPr sz="1400" dirty="0">
                        <a:latin typeface="Arial"/>
                        <a:cs typeface="Arial"/>
                      </a:endParaRPr>
                    </a:p>
                  </a:txBody>
                  <a:tcPr marL="0" marR="0" marT="0" marB="0">
                    <a:lnL w="9525" cap="flat" cmpd="sng" algn="ctr">
                      <a:solidFill>
                        <a:srgbClr val="9E9E9E"/>
                      </a:solidFill>
                      <a:prstDash val="solid"/>
                      <a:round/>
                      <a:headEnd type="none" w="med" len="med"/>
                      <a:tailEnd type="none" w="med" len="me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371701553"/>
                  </a:ext>
                </a:extLst>
              </a:tr>
              <a:tr h="1702413">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85090">
                        <a:lnSpc>
                          <a:spcPct val="100000"/>
                        </a:lnSpc>
                        <a:spcBef>
                          <a:spcPts val="870"/>
                        </a:spcBef>
                      </a:pPr>
                      <a:r>
                        <a:rPr lang="fr-FR" sz="1400" dirty="0">
                          <a:latin typeface="Arial"/>
                          <a:cs typeface="Arial"/>
                        </a:rPr>
                        <a:t>6</a:t>
                      </a:r>
                      <a:endParaRPr sz="1400" dirty="0">
                        <a:latin typeface="Arial"/>
                        <a:cs typeface="Arial"/>
                      </a:endParaRPr>
                    </a:p>
                  </a:txBody>
                  <a:tcPr marL="0" marR="0" marT="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pPr>
                      <a:endParaRPr lang="fr-FR" sz="1700" dirty="0">
                        <a:latin typeface="Times New Roman"/>
                        <a:cs typeface="Times New Roman"/>
                      </a:endParaRPr>
                    </a:p>
                    <a:p>
                      <a:pPr>
                        <a:lnSpc>
                          <a:spcPct val="100000"/>
                        </a:lnSpc>
                      </a:pPr>
                      <a:r>
                        <a:rPr lang="fr-FR" sz="1500" dirty="0" err="1">
                          <a:latin typeface="Arial" panose="020B0604020202020204" pitchFamily="34" charset="0"/>
                          <a:cs typeface="Arial" panose="020B0604020202020204" pitchFamily="34" charset="0"/>
                        </a:rPr>
                        <a:t>Ads</a:t>
                      </a:r>
                      <a:r>
                        <a:rPr lang="fr-FR" sz="1500" dirty="0">
                          <a:latin typeface="Arial" panose="020B0604020202020204" pitchFamily="34" charset="0"/>
                          <a:cs typeface="Arial" panose="020B0604020202020204" pitchFamily="34" charset="0"/>
                        </a:rPr>
                        <a:t> management</a:t>
                      </a:r>
                      <a:endParaRPr sz="1500" dirty="0">
                        <a:latin typeface="Arial" panose="020B0604020202020204" pitchFamily="34" charset="0"/>
                        <a:cs typeface="Arial" panose="020B0604020202020204" pitchFamily="34" charset="0"/>
                      </a:endParaRPr>
                    </a:p>
                  </a:txBody>
                  <a:tcPr marL="0" marR="0" marT="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Seller:</a:t>
                      </a:r>
                    </a:p>
                    <a:p>
                      <a:r>
                        <a:rPr lang="en-US" sz="1500" dirty="0">
                          <a:solidFill>
                            <a:schemeClr val="tx1"/>
                          </a:solidFill>
                          <a:effectLst/>
                          <a:latin typeface="Arial" panose="020B0604020202020204" pitchFamily="34" charset="0"/>
                          <a:ea typeface="+mn-ea"/>
                          <a:cs typeface="Arial" panose="020B0604020202020204" pitchFamily="34" charset="0"/>
                        </a:rPr>
                        <a:t>-I can place a new ad.</a:t>
                      </a:r>
                    </a:p>
                    <a:p>
                      <a:r>
                        <a:rPr lang="en-US" sz="1500" dirty="0">
                          <a:solidFill>
                            <a:schemeClr val="tx1"/>
                          </a:solidFill>
                          <a:effectLst/>
                          <a:latin typeface="Arial" panose="020B0604020202020204" pitchFamily="34" charset="0"/>
                          <a:ea typeface="+mn-ea"/>
                          <a:cs typeface="Arial" panose="020B0604020202020204" pitchFamily="34" charset="0"/>
                        </a:rPr>
                        <a:t>-I can edit ads</a:t>
                      </a:r>
                    </a:p>
                    <a:p>
                      <a:r>
                        <a:rPr lang="en-US" sz="1500" dirty="0">
                          <a:solidFill>
                            <a:schemeClr val="tx1"/>
                          </a:solidFill>
                          <a:effectLst/>
                          <a:latin typeface="Arial" panose="020B0604020202020204" pitchFamily="34" charset="0"/>
                          <a:ea typeface="+mn-ea"/>
                          <a:cs typeface="Arial" panose="020B0604020202020204" pitchFamily="34" charset="0"/>
                        </a:rPr>
                        <a:t>-I can delete my ads</a:t>
                      </a:r>
                    </a:p>
                    <a:p>
                      <a:r>
                        <a:rPr lang="en-US" sz="1500" dirty="0">
                          <a:solidFill>
                            <a:schemeClr val="tx1"/>
                          </a:solidFill>
                          <a:effectLst/>
                          <a:latin typeface="Arial" panose="020B0604020202020204" pitchFamily="34" charset="0"/>
                          <a:ea typeface="+mn-ea"/>
                          <a:cs typeface="Arial" panose="020B0604020202020204" pitchFamily="34" charset="0"/>
                        </a:rPr>
                        <a:t>As an Admin:</a:t>
                      </a:r>
                    </a:p>
                    <a:p>
                      <a:pPr marL="0" marR="0" lvl="0" indent="0" defTabSz="914400" eaLnBrk="1" fontAlgn="auto" latinLnBrk="0" hangingPunct="1">
                        <a:lnSpc>
                          <a:spcPct val="100000"/>
                        </a:lnSpc>
                        <a:spcBef>
                          <a:spcPts val="0"/>
                        </a:spcBef>
                        <a:spcAft>
                          <a:spcPts val="0"/>
                        </a:spcAft>
                        <a:buClrTx/>
                        <a:buSzTx/>
                        <a:buFontTx/>
                        <a:buNone/>
                        <a:tabLst/>
                        <a:defRPr/>
                      </a:pPr>
                      <a:r>
                        <a:rPr lang="en-US" sz="1500" dirty="0">
                          <a:solidFill>
                            <a:schemeClr val="tx1"/>
                          </a:solidFill>
                          <a:effectLst/>
                          <a:latin typeface="Arial" panose="020B0604020202020204" pitchFamily="34" charset="0"/>
                          <a:ea typeface="+mn-ea"/>
                          <a:cs typeface="Arial" panose="020B0604020202020204" pitchFamily="34" charset="0"/>
                        </a:rPr>
                        <a:t>-I can accept or refuse ads</a:t>
                      </a:r>
                    </a:p>
                    <a:p>
                      <a:pPr marL="0" marR="0" lvl="0" indent="0" defTabSz="914400" eaLnBrk="1" fontAlgn="auto" latinLnBrk="0" hangingPunct="1">
                        <a:lnSpc>
                          <a:spcPct val="100000"/>
                        </a:lnSpc>
                        <a:spcBef>
                          <a:spcPts val="0"/>
                        </a:spcBef>
                        <a:spcAft>
                          <a:spcPts val="0"/>
                        </a:spcAft>
                        <a:buClrTx/>
                        <a:buSzTx/>
                        <a:buFontTx/>
                        <a:buNone/>
                        <a:tabLst/>
                        <a:defRPr/>
                      </a:pPr>
                      <a:r>
                        <a:rPr lang="en-US" sz="1500" dirty="0">
                          <a:solidFill>
                            <a:schemeClr val="tx1"/>
                          </a:solidFill>
                          <a:effectLst/>
                          <a:latin typeface="Arial" panose="020B0604020202020204" pitchFamily="34" charset="0"/>
                          <a:ea typeface="+mn-ea"/>
                          <a:cs typeface="Arial" panose="020B0604020202020204" pitchFamily="34" charset="0"/>
                        </a:rPr>
                        <a:t>-I can delete ads</a:t>
                      </a:r>
                    </a:p>
                  </a:txBody>
                  <a:tcPr marL="0" marR="0" marT="7747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85725">
                        <a:lnSpc>
                          <a:spcPct val="100000"/>
                        </a:lnSpc>
                        <a:spcBef>
                          <a:spcPts val="870"/>
                        </a:spcBef>
                      </a:pPr>
                      <a:r>
                        <a:rPr lang="fr-FR" sz="1400" dirty="0">
                          <a:latin typeface="Arial"/>
                          <a:cs typeface="Arial"/>
                        </a:rPr>
                        <a:t>S</a:t>
                      </a:r>
                      <a:endParaRPr sz="1400" dirty="0">
                        <a:latin typeface="Arial"/>
                        <a:cs typeface="Arial"/>
                      </a:endParaRPr>
                    </a:p>
                  </a:txBody>
                  <a:tcPr marL="0" marR="0" marT="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extLst>
                  <a:ext uri="{0D108BD9-81ED-4DB2-BD59-A6C34878D82A}">
                    <a16:rowId xmlns:a16="http://schemas.microsoft.com/office/drawing/2014/main" val="360407584"/>
                  </a:ext>
                </a:extLst>
              </a:tr>
            </a:tbl>
          </a:graphicData>
        </a:graphic>
      </p:graphicFrame>
      <p:sp>
        <p:nvSpPr>
          <p:cNvPr id="9" name="TextBox 8">
            <a:extLst>
              <a:ext uri="{FF2B5EF4-FFF2-40B4-BE49-F238E27FC236}">
                <a16:creationId xmlns:a16="http://schemas.microsoft.com/office/drawing/2014/main" id="{B28721CA-8B49-4636-B731-904EBF569414}"/>
              </a:ext>
            </a:extLst>
          </p:cNvPr>
          <p:cNvSpPr txBox="1"/>
          <p:nvPr/>
        </p:nvSpPr>
        <p:spPr>
          <a:xfrm>
            <a:off x="304027" y="129005"/>
            <a:ext cx="1391728" cy="369332"/>
          </a:xfrm>
          <a:prstGeom prst="rect">
            <a:avLst/>
          </a:prstGeom>
          <a:noFill/>
        </p:spPr>
        <p:txBody>
          <a:bodyPr wrap="none" rtlCol="0">
            <a:spAutoFit/>
          </a:bodyPr>
          <a:lstStyle/>
          <a:p>
            <a:r>
              <a:rPr lang="en-US" b="1" dirty="0">
                <a:solidFill>
                  <a:schemeClr val="bg1"/>
                </a:solidFill>
                <a:latin typeface="Montserrat" pitchFamily="2" charset="0"/>
              </a:rPr>
              <a:t>BACKLOG</a:t>
            </a:r>
          </a:p>
        </p:txBody>
      </p:sp>
      <p:pic>
        <p:nvPicPr>
          <p:cNvPr id="10" name="Graphic 9">
            <a:extLst>
              <a:ext uri="{FF2B5EF4-FFF2-40B4-BE49-F238E27FC236}">
                <a16:creationId xmlns:a16="http://schemas.microsoft.com/office/drawing/2014/main" id="{61A6C613-091D-4AB1-BF32-61AAD56AF4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CE1B409-2483-4A9B-A3D7-6302330689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259"/>
            <a:ext cx="9144000" cy="627343"/>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41</a:t>
            </a:fld>
            <a:endParaRPr dirty="0"/>
          </a:p>
        </p:txBody>
      </p:sp>
      <p:graphicFrame>
        <p:nvGraphicFramePr>
          <p:cNvPr id="7" name="Table 6">
            <a:extLst>
              <a:ext uri="{FF2B5EF4-FFF2-40B4-BE49-F238E27FC236}">
                <a16:creationId xmlns:a16="http://schemas.microsoft.com/office/drawing/2014/main" id="{DDAAF63E-F184-49E6-9AB7-80A916DD91D4}"/>
              </a:ext>
            </a:extLst>
          </p:cNvPr>
          <p:cNvGraphicFramePr>
            <a:graphicFrameLocks noGrp="1"/>
          </p:cNvGraphicFramePr>
          <p:nvPr>
            <p:extLst>
              <p:ext uri="{D42A27DB-BD31-4B8C-83A1-F6EECF244321}">
                <p14:modId xmlns:p14="http://schemas.microsoft.com/office/powerpoint/2010/main" val="4086147378"/>
              </p:ext>
            </p:extLst>
          </p:nvPr>
        </p:nvGraphicFramePr>
        <p:xfrm>
          <a:off x="457200" y="855980"/>
          <a:ext cx="7662862" cy="3264064"/>
        </p:xfrm>
        <a:graphic>
          <a:graphicData uri="http://schemas.openxmlformats.org/drawingml/2006/table">
            <a:tbl>
              <a:tblPr firstRow="1" bandRow="1">
                <a:tableStyleId>{2D5ABB26-0587-4C30-8999-92F81FD0307C}</a:tableStyleId>
              </a:tblPr>
              <a:tblGrid>
                <a:gridCol w="422240">
                  <a:extLst>
                    <a:ext uri="{9D8B030D-6E8A-4147-A177-3AD203B41FA5}">
                      <a16:colId xmlns:a16="http://schemas.microsoft.com/office/drawing/2014/main" val="2833996084"/>
                    </a:ext>
                  </a:extLst>
                </a:gridCol>
                <a:gridCol w="1959173">
                  <a:extLst>
                    <a:ext uri="{9D8B030D-6E8A-4147-A177-3AD203B41FA5}">
                      <a16:colId xmlns:a16="http://schemas.microsoft.com/office/drawing/2014/main" val="4270247875"/>
                    </a:ext>
                  </a:extLst>
                </a:gridCol>
                <a:gridCol w="4703164">
                  <a:extLst>
                    <a:ext uri="{9D8B030D-6E8A-4147-A177-3AD203B41FA5}">
                      <a16:colId xmlns:a16="http://schemas.microsoft.com/office/drawing/2014/main" val="2606997512"/>
                    </a:ext>
                  </a:extLst>
                </a:gridCol>
                <a:gridCol w="578285">
                  <a:extLst>
                    <a:ext uri="{9D8B030D-6E8A-4147-A177-3AD203B41FA5}">
                      <a16:colId xmlns:a16="http://schemas.microsoft.com/office/drawing/2014/main" val="2872069713"/>
                    </a:ext>
                  </a:extLst>
                </a:gridCol>
              </a:tblGrid>
              <a:tr h="3264064">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spcBef>
                          <a:spcPts val="15"/>
                        </a:spcBef>
                      </a:pPr>
                      <a:endParaRPr sz="1800" dirty="0">
                        <a:latin typeface="Times New Roman"/>
                        <a:cs typeface="Times New Roman"/>
                      </a:endParaRPr>
                    </a:p>
                    <a:p>
                      <a:pPr marL="85090">
                        <a:lnSpc>
                          <a:spcPct val="100000"/>
                        </a:lnSpc>
                      </a:pPr>
                      <a:r>
                        <a:rPr lang="fr-FR" sz="1400" dirty="0">
                          <a:latin typeface="Arial"/>
                          <a:cs typeface="Arial"/>
                        </a:rPr>
                        <a:t>7</a:t>
                      </a:r>
                      <a:endParaRPr sz="1400" dirty="0">
                        <a:latin typeface="Arial"/>
                        <a:cs typeface="Arial"/>
                      </a:endParaRPr>
                    </a:p>
                  </a:txBody>
                  <a:tcPr marL="0" marR="0" marT="0" marB="0">
                    <a:lnL w="9525">
                      <a:solidFill>
                        <a:srgbClr val="9E9E9E"/>
                      </a:solidFill>
                      <a:prstDash val="solid"/>
                    </a:lnL>
                    <a:lnR w="9525" cap="flat" cmpd="sng" algn="ctr">
                      <a:solidFill>
                        <a:srgbClr val="9E9E9E"/>
                      </a:solidFill>
                      <a:prstDash val="solid"/>
                      <a:round/>
                      <a:headEnd type="none" w="med" len="med"/>
                      <a:tailEnd type="none" w="med" len="med"/>
                    </a:lnR>
                    <a:lnT w="9525">
                      <a:solidFill>
                        <a:srgbClr val="9E9E9E"/>
                      </a:solidFill>
                      <a:prstDash val="solid"/>
                    </a:lnT>
                    <a:lnB w="9525">
                      <a:solidFill>
                        <a:srgbClr val="9E9E9E"/>
                      </a:solidFill>
                      <a:prstDash val="solid"/>
                    </a:lnB>
                  </a:tcPr>
                </a:tc>
                <a:tc>
                  <a:txBody>
                    <a:bodyPr/>
                    <a:lstStyle/>
                    <a:p>
                      <a:pPr marL="109220" marR="0">
                        <a:spcBef>
                          <a:spcPts val="1155"/>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9220" marR="0">
                        <a:spcBef>
                          <a:spcPts val="1155"/>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9220" marR="0">
                        <a:spcBef>
                          <a:spcPts val="1155"/>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9220" marR="0">
                        <a:spcBef>
                          <a:spcPts val="1155"/>
                        </a:spcBef>
                        <a:spcAft>
                          <a:spcPts val="0"/>
                        </a:spcAft>
                      </a:pPr>
                      <a:r>
                        <a:rPr lang="en-US" sz="1500" dirty="0">
                          <a:effectLst/>
                          <a:latin typeface="Arial" panose="020B0604020202020204" pitchFamily="34" charset="0"/>
                          <a:ea typeface="Times New Roman" panose="02020603050405020304" pitchFamily="18" charset="0"/>
                          <a:cs typeface="Arial" panose="020B0604020202020204" pitchFamily="34" charset="0"/>
                        </a:rPr>
                        <a:t>Manage</a:t>
                      </a:r>
                      <a:r>
                        <a:rPr lang="en-US" sz="1500" spc="-3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a:effectLst/>
                          <a:latin typeface="Arial" panose="020B0604020202020204" pitchFamily="34" charset="0"/>
                          <a:ea typeface="Times New Roman" panose="02020603050405020304" pitchFamily="18" charset="0"/>
                          <a:cs typeface="Arial" panose="020B0604020202020204" pitchFamily="34" charset="0"/>
                        </a:rPr>
                        <a:t>seller</a:t>
                      </a:r>
                      <a:r>
                        <a:rPr lang="en-US" sz="1500" spc="-55" dirty="0">
                          <a:effectLst/>
                          <a:latin typeface="Arial" panose="020B0604020202020204" pitchFamily="34" charset="0"/>
                          <a:ea typeface="Times New Roman" panose="02020603050405020304" pitchFamily="18" charset="0"/>
                          <a:cs typeface="Arial" panose="020B0604020202020204" pitchFamily="34" charset="0"/>
                        </a:rPr>
                        <a:t> </a:t>
                      </a:r>
                      <a:r>
                        <a:rPr lang="en-US" sz="1500" spc="-25" dirty="0">
                          <a:effectLst/>
                          <a:latin typeface="Arial" panose="020B0604020202020204" pitchFamily="34" charset="0"/>
                          <a:ea typeface="Times New Roman" panose="02020603050405020304" pitchFamily="18" charset="0"/>
                          <a:cs typeface="Arial" panose="020B0604020202020204" pitchFamily="34" charset="0"/>
                        </a:rPr>
                        <a:t>ads</a:t>
                      </a:r>
                      <a:endParaRPr lang="en-US" sz="15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r>
                        <a:rPr lang="en-US" sz="1500" dirty="0">
                          <a:solidFill>
                            <a:schemeClr val="tx1"/>
                          </a:solidFill>
                          <a:effectLst/>
                          <a:latin typeface="Arial" panose="020B0604020202020204" pitchFamily="34" charset="0"/>
                          <a:ea typeface="+mn-ea"/>
                          <a:cs typeface="Arial" panose="020B0604020202020204" pitchFamily="34" charset="0"/>
                        </a:rPr>
                        <a:t>As a Buyer:</a:t>
                      </a:r>
                    </a:p>
                    <a:p>
                      <a:pPr marL="85091" indent="0">
                        <a:lnSpc>
                          <a:spcPct val="100000"/>
                        </a:lnSpc>
                        <a:spcBef>
                          <a:spcPts val="270"/>
                        </a:spcBef>
                        <a:buNone/>
                        <a:tabLst>
                          <a:tab pos="201930" algn="l"/>
                        </a:tabLst>
                      </a:pPr>
                      <a:r>
                        <a:rPr lang="en-US" sz="1600" dirty="0"/>
                        <a:t>-I can check Ads </a:t>
                      </a:r>
                      <a:r>
                        <a:rPr sz="1500" dirty="0">
                          <a:latin typeface="Arial"/>
                          <a:cs typeface="Arial"/>
                        </a:rPr>
                        <a:t>I can </a:t>
                      </a:r>
                      <a:r>
                        <a:rPr sz="1500" spc="-5" dirty="0">
                          <a:latin typeface="Arial"/>
                          <a:cs typeface="Arial"/>
                        </a:rPr>
                        <a:t>edit </a:t>
                      </a:r>
                      <a:r>
                        <a:rPr sz="1500" dirty="0">
                          <a:latin typeface="Arial"/>
                          <a:cs typeface="Arial"/>
                        </a:rPr>
                        <a:t>a</a:t>
                      </a:r>
                      <a:r>
                        <a:rPr sz="1500" spc="-25" dirty="0">
                          <a:latin typeface="Arial"/>
                          <a:cs typeface="Arial"/>
                        </a:rPr>
                        <a:t> </a:t>
                      </a:r>
                      <a:r>
                        <a:rPr sz="1500" spc="-5" dirty="0">
                          <a:latin typeface="Arial"/>
                          <a:cs typeface="Arial"/>
                        </a:rPr>
                        <a:t>task</a:t>
                      </a:r>
                      <a:endParaRPr sz="1500" dirty="0">
                        <a:latin typeface="Arial"/>
                        <a:cs typeface="Arial"/>
                      </a:endParaRPr>
                    </a:p>
                    <a:p>
                      <a:pPr marL="85091" indent="0">
                        <a:lnSpc>
                          <a:spcPct val="100000"/>
                        </a:lnSpc>
                        <a:spcBef>
                          <a:spcPts val="270"/>
                        </a:spcBef>
                        <a:buNone/>
                        <a:tabLst>
                          <a:tab pos="201930" algn="l"/>
                        </a:tabLst>
                      </a:pPr>
                      <a:r>
                        <a:rPr lang="en-US" sz="1600" dirty="0"/>
                        <a:t>-I can view a specific ad detail. </a:t>
                      </a:r>
                    </a:p>
                    <a:p>
                      <a:pPr marL="85091" indent="0">
                        <a:lnSpc>
                          <a:spcPct val="100000"/>
                        </a:lnSpc>
                        <a:spcBef>
                          <a:spcPts val="270"/>
                        </a:spcBef>
                        <a:buNone/>
                        <a:tabLst>
                          <a:tab pos="201930" algn="l"/>
                        </a:tabLst>
                      </a:pPr>
                      <a:r>
                        <a:rPr lang="en-US" sz="1600" dirty="0"/>
                        <a:t>-I can place an ad to my favorites list.</a:t>
                      </a:r>
                    </a:p>
                    <a:p>
                      <a:pPr marL="85091" indent="0">
                        <a:lnSpc>
                          <a:spcPct val="100000"/>
                        </a:lnSpc>
                        <a:spcBef>
                          <a:spcPts val="270"/>
                        </a:spcBef>
                        <a:buNone/>
                        <a:tabLst>
                          <a:tab pos="201930" algn="l"/>
                        </a:tabLst>
                      </a:pPr>
                      <a:r>
                        <a:rPr lang="en-US" sz="1600" dirty="0"/>
                        <a:t>-I can see favorites ads list </a:t>
                      </a:r>
                    </a:p>
                    <a:p>
                      <a:pPr marL="85091" indent="0">
                        <a:lnSpc>
                          <a:spcPct val="100000"/>
                        </a:lnSpc>
                        <a:spcBef>
                          <a:spcPts val="270"/>
                        </a:spcBef>
                        <a:buNone/>
                        <a:tabLst>
                          <a:tab pos="201930" algn="l"/>
                        </a:tabLst>
                      </a:pPr>
                      <a:r>
                        <a:rPr lang="en-US" sz="1600" dirty="0"/>
                        <a:t>-I can report ad. </a:t>
                      </a:r>
                    </a:p>
                    <a:p>
                      <a:pPr marL="85091" indent="0">
                        <a:lnSpc>
                          <a:spcPct val="100000"/>
                        </a:lnSpc>
                        <a:spcBef>
                          <a:spcPts val="270"/>
                        </a:spcBef>
                        <a:buNone/>
                        <a:tabLst>
                          <a:tab pos="201930" algn="l"/>
                        </a:tabLst>
                      </a:pPr>
                      <a:r>
                        <a:rPr lang="en-US" sz="1600" dirty="0"/>
                        <a:t>-I can share ad. </a:t>
                      </a:r>
                    </a:p>
                    <a:p>
                      <a:pPr marL="85091" indent="0">
                        <a:lnSpc>
                          <a:spcPct val="100000"/>
                        </a:lnSpc>
                        <a:spcBef>
                          <a:spcPts val="270"/>
                        </a:spcBef>
                        <a:buNone/>
                        <a:tabLst>
                          <a:tab pos="201930" algn="l"/>
                        </a:tabLst>
                      </a:pPr>
                      <a:r>
                        <a:rPr lang="en-US" sz="1600" dirty="0"/>
                        <a:t>-I can report seller </a:t>
                      </a:r>
                    </a:p>
                    <a:p>
                      <a:pPr marL="85091" indent="0">
                        <a:lnSpc>
                          <a:spcPct val="100000"/>
                        </a:lnSpc>
                        <a:spcBef>
                          <a:spcPts val="270"/>
                        </a:spcBef>
                        <a:buNone/>
                        <a:tabLst>
                          <a:tab pos="201930" algn="l"/>
                        </a:tabLst>
                      </a:pPr>
                      <a:r>
                        <a:rPr lang="en-US" sz="1600" dirty="0"/>
                        <a:t>-I can share seller profile </a:t>
                      </a:r>
                      <a:endParaRPr sz="1500" dirty="0">
                        <a:latin typeface="Arial"/>
                        <a:cs typeface="Arial"/>
                      </a:endParaRPr>
                    </a:p>
                  </a:txBody>
                  <a:tcPr marL="0" marR="0" marT="78105" marB="0">
                    <a:lnL w="9525" cap="flat" cmpd="sng" algn="ctr">
                      <a:solidFill>
                        <a:srgbClr val="9E9E9E"/>
                      </a:solidFill>
                      <a:prstDash val="solid"/>
                      <a:round/>
                      <a:headEnd type="none" w="med" len="med"/>
                      <a:tailEnd type="none" w="med" len="me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spcBef>
                          <a:spcPts val="15"/>
                        </a:spcBef>
                      </a:pPr>
                      <a:endParaRPr sz="1800" dirty="0">
                        <a:latin typeface="Times New Roman"/>
                        <a:cs typeface="Times New Roman"/>
                      </a:endParaRPr>
                    </a:p>
                    <a:p>
                      <a:pPr marL="85725">
                        <a:lnSpc>
                          <a:spcPct val="100000"/>
                        </a:lnSpc>
                      </a:pPr>
                      <a:r>
                        <a:rPr lang="fr-FR" sz="1400" dirty="0">
                          <a:latin typeface="Arial"/>
                          <a:cs typeface="Arial"/>
                        </a:rPr>
                        <a:t>S</a:t>
                      </a:r>
                      <a:endParaRPr sz="1400" dirty="0">
                        <a:latin typeface="Arial"/>
                        <a:cs typeface="Arial"/>
                      </a:endParaRPr>
                    </a:p>
                  </a:txBody>
                  <a:tcPr marL="0" marR="0" marT="0" marB="0">
                    <a:lnL w="9525" cap="flat" cmpd="sng" algn="ctr">
                      <a:solidFill>
                        <a:srgbClr val="9E9E9E"/>
                      </a:solidFill>
                      <a:prstDash val="solid"/>
                      <a:round/>
                      <a:headEnd type="none" w="med" len="med"/>
                      <a:tailEnd type="none" w="med" len="me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61880864"/>
                  </a:ext>
                </a:extLst>
              </a:tr>
            </a:tbl>
          </a:graphicData>
        </a:graphic>
      </p:graphicFrame>
      <p:sp>
        <p:nvSpPr>
          <p:cNvPr id="10" name="TextBox 9">
            <a:extLst>
              <a:ext uri="{FF2B5EF4-FFF2-40B4-BE49-F238E27FC236}">
                <a16:creationId xmlns:a16="http://schemas.microsoft.com/office/drawing/2014/main" id="{5261D0D6-4CF7-41DD-98E6-4AF03DD17961}"/>
              </a:ext>
            </a:extLst>
          </p:cNvPr>
          <p:cNvSpPr txBox="1"/>
          <p:nvPr/>
        </p:nvSpPr>
        <p:spPr>
          <a:xfrm>
            <a:off x="304027" y="129005"/>
            <a:ext cx="1391728" cy="369332"/>
          </a:xfrm>
          <a:prstGeom prst="rect">
            <a:avLst/>
          </a:prstGeom>
          <a:noFill/>
        </p:spPr>
        <p:txBody>
          <a:bodyPr wrap="none" rtlCol="0">
            <a:spAutoFit/>
          </a:bodyPr>
          <a:lstStyle/>
          <a:p>
            <a:r>
              <a:rPr lang="en-US" b="1" dirty="0">
                <a:solidFill>
                  <a:schemeClr val="bg1"/>
                </a:solidFill>
                <a:latin typeface="Montserrat" pitchFamily="2" charset="0"/>
              </a:rPr>
              <a:t>BACKLOG</a:t>
            </a:r>
          </a:p>
        </p:txBody>
      </p:sp>
      <p:pic>
        <p:nvPicPr>
          <p:cNvPr id="9" name="Graphic 8">
            <a:extLst>
              <a:ext uri="{FF2B5EF4-FFF2-40B4-BE49-F238E27FC236}">
                <a16:creationId xmlns:a16="http://schemas.microsoft.com/office/drawing/2014/main" id="{0EF809E1-8A47-4149-9B09-50A653251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1F92D5C-32F4-4A9A-9D64-D927C935BA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99"/>
            <a:ext cx="9144000" cy="627343"/>
          </a:xfrm>
          <a:prstGeom prst="rect">
            <a:avLst/>
          </a:prstGeom>
        </p:spPr>
      </p:pic>
      <p:sp>
        <p:nvSpPr>
          <p:cNvPr id="4" name="object 4"/>
          <p:cNvSpPr txBox="1"/>
          <p:nvPr/>
        </p:nvSpPr>
        <p:spPr>
          <a:xfrm>
            <a:off x="2217738" y="168461"/>
            <a:ext cx="4708525"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Refinement of "</a:t>
            </a:r>
            <a:r>
              <a:rPr lang="fr-FR" spc="-5" dirty="0">
                <a:solidFill>
                  <a:schemeClr val="bg1"/>
                </a:solidFill>
                <a:latin typeface="Montserrat" pitchFamily="2" charset="0"/>
                <a:cs typeface="Arial"/>
              </a:rPr>
              <a:t>Consult </a:t>
            </a:r>
            <a:r>
              <a:rPr lang="fr-FR" spc="-5" dirty="0" err="1">
                <a:solidFill>
                  <a:schemeClr val="bg1"/>
                </a:solidFill>
                <a:latin typeface="Montserrat" pitchFamily="2" charset="0"/>
                <a:cs typeface="Arial"/>
              </a:rPr>
              <a:t>Ads</a:t>
            </a:r>
            <a:r>
              <a:rPr dirty="0">
                <a:solidFill>
                  <a:schemeClr val="bg1"/>
                </a:solidFill>
                <a:latin typeface="Montserrat" pitchFamily="2" charset="0"/>
                <a:cs typeface="Arial"/>
              </a:rPr>
              <a:t>" </a:t>
            </a:r>
            <a:r>
              <a:rPr spc="-5" dirty="0">
                <a:solidFill>
                  <a:schemeClr val="bg1"/>
                </a:solidFill>
                <a:latin typeface="Montserrat" pitchFamily="2" charset="0"/>
                <a:cs typeface="Arial"/>
              </a:rPr>
              <a:t>use</a:t>
            </a:r>
            <a:r>
              <a:rPr spc="-85" dirty="0">
                <a:solidFill>
                  <a:schemeClr val="bg1"/>
                </a:solidFill>
                <a:latin typeface="Montserrat" pitchFamily="2" charset="0"/>
                <a:cs typeface="Arial"/>
              </a:rPr>
              <a:t> </a:t>
            </a:r>
            <a:r>
              <a:rPr spc="-5" dirty="0">
                <a:solidFill>
                  <a:schemeClr val="bg1"/>
                </a:solidFill>
                <a:latin typeface="Montserrat" pitchFamily="2" charset="0"/>
                <a:cs typeface="Arial"/>
              </a:rPr>
              <a:t>case</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42</a:t>
            </a:fld>
            <a:endParaRPr dirty="0"/>
          </a:p>
        </p:txBody>
      </p:sp>
      <p:pic>
        <p:nvPicPr>
          <p:cNvPr id="7" name="image40.png">
            <a:extLst>
              <a:ext uri="{FF2B5EF4-FFF2-40B4-BE49-F238E27FC236}">
                <a16:creationId xmlns:a16="http://schemas.microsoft.com/office/drawing/2014/main" id="{B7A72352-ADD0-41F1-905E-F3976747BDA9}"/>
              </a:ext>
            </a:extLst>
          </p:cNvPr>
          <p:cNvPicPr/>
          <p:nvPr/>
        </p:nvPicPr>
        <p:blipFill>
          <a:blip r:embed="rId4" cstate="print"/>
          <a:stretch>
            <a:fillRect/>
          </a:stretch>
        </p:blipFill>
        <p:spPr>
          <a:xfrm>
            <a:off x="1545823" y="689424"/>
            <a:ext cx="6052355" cy="4244526"/>
          </a:xfrm>
          <a:prstGeom prst="rect">
            <a:avLst/>
          </a:prstGeom>
        </p:spPr>
      </p:pic>
      <p:sp>
        <p:nvSpPr>
          <p:cNvPr id="9" name="TextBox 8">
            <a:extLst>
              <a:ext uri="{FF2B5EF4-FFF2-40B4-BE49-F238E27FC236}">
                <a16:creationId xmlns:a16="http://schemas.microsoft.com/office/drawing/2014/main" id="{6F0E44F4-80B2-471F-88B7-B3D884771DA5}"/>
              </a:ext>
            </a:extLst>
          </p:cNvPr>
          <p:cNvSpPr txBox="1"/>
          <p:nvPr/>
        </p:nvSpPr>
        <p:spPr>
          <a:xfrm>
            <a:off x="304027" y="129005"/>
            <a:ext cx="1388522" cy="369332"/>
          </a:xfrm>
          <a:prstGeom prst="rect">
            <a:avLst/>
          </a:prstGeom>
          <a:noFill/>
        </p:spPr>
        <p:txBody>
          <a:bodyPr wrap="none" rtlCol="0">
            <a:spAutoFit/>
          </a:bodyPr>
          <a:lstStyle/>
          <a:p>
            <a:r>
              <a:rPr lang="fr-FR" b="1" dirty="0">
                <a:solidFill>
                  <a:schemeClr val="bg1"/>
                </a:solidFill>
                <a:latin typeface="Montserrat" pitchFamily="2" charset="0"/>
              </a:rPr>
              <a:t>A</a:t>
            </a:r>
            <a:r>
              <a:rPr lang="en-US" b="1" dirty="0">
                <a:solidFill>
                  <a:schemeClr val="bg1"/>
                </a:solidFill>
                <a:latin typeface="Montserrat" pitchFamily="2" charset="0"/>
              </a:rPr>
              <a:t>NALYSIS</a:t>
            </a:r>
          </a:p>
        </p:txBody>
      </p:sp>
      <p:pic>
        <p:nvPicPr>
          <p:cNvPr id="10" name="Graphic 9">
            <a:extLst>
              <a:ext uri="{FF2B5EF4-FFF2-40B4-BE49-F238E27FC236}">
                <a16:creationId xmlns:a16="http://schemas.microsoft.com/office/drawing/2014/main" id="{84302FBF-6FF1-4455-80FC-9704FC991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B99E5B7-DD34-4162-899F-95A6FB56B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260"/>
            <a:ext cx="9144000" cy="627343"/>
          </a:xfrm>
          <a:prstGeom prst="rect">
            <a:avLst/>
          </a:prstGeom>
        </p:spPr>
      </p:pic>
      <p:sp>
        <p:nvSpPr>
          <p:cNvPr id="4" name="object 4"/>
          <p:cNvSpPr txBox="1"/>
          <p:nvPr/>
        </p:nvSpPr>
        <p:spPr>
          <a:xfrm>
            <a:off x="1364252" y="151111"/>
            <a:ext cx="6415496"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Refinement of </a:t>
            </a:r>
            <a:r>
              <a:rPr spc="-30" dirty="0">
                <a:solidFill>
                  <a:schemeClr val="bg1"/>
                </a:solidFill>
                <a:latin typeface="Montserrat" pitchFamily="2" charset="0"/>
                <a:cs typeface="Arial"/>
              </a:rPr>
              <a:t>"</a:t>
            </a:r>
            <a:r>
              <a:rPr lang="fr-FR" spc="-30" dirty="0">
                <a:solidFill>
                  <a:schemeClr val="bg1"/>
                </a:solidFill>
                <a:latin typeface="Montserrat" pitchFamily="2" charset="0"/>
                <a:cs typeface="Arial"/>
              </a:rPr>
              <a:t>Seller </a:t>
            </a:r>
            <a:r>
              <a:rPr lang="fr-FR" spc="-30" dirty="0" err="1">
                <a:solidFill>
                  <a:schemeClr val="bg1"/>
                </a:solidFill>
                <a:latin typeface="Montserrat" pitchFamily="2" charset="0"/>
                <a:cs typeface="Arial"/>
              </a:rPr>
              <a:t>Ads</a:t>
            </a:r>
            <a:r>
              <a:rPr lang="fr-FR" spc="-30" dirty="0">
                <a:solidFill>
                  <a:schemeClr val="bg1"/>
                </a:solidFill>
                <a:latin typeface="Montserrat" pitchFamily="2" charset="0"/>
                <a:cs typeface="Arial"/>
              </a:rPr>
              <a:t> Management</a:t>
            </a:r>
            <a:r>
              <a:rPr dirty="0">
                <a:solidFill>
                  <a:schemeClr val="bg1"/>
                </a:solidFill>
                <a:latin typeface="Montserrat" pitchFamily="2" charset="0"/>
                <a:cs typeface="Arial"/>
              </a:rPr>
              <a:t>" </a:t>
            </a:r>
            <a:r>
              <a:rPr spc="-5" dirty="0">
                <a:solidFill>
                  <a:schemeClr val="bg1"/>
                </a:solidFill>
                <a:latin typeface="Montserrat" pitchFamily="2" charset="0"/>
                <a:cs typeface="Arial"/>
              </a:rPr>
              <a:t>use</a:t>
            </a:r>
            <a:r>
              <a:rPr spc="-45" dirty="0">
                <a:solidFill>
                  <a:schemeClr val="bg1"/>
                </a:solidFill>
                <a:latin typeface="Montserrat" pitchFamily="2" charset="0"/>
                <a:cs typeface="Arial"/>
              </a:rPr>
              <a:t> </a:t>
            </a:r>
            <a:r>
              <a:rPr spc="-5" dirty="0">
                <a:solidFill>
                  <a:schemeClr val="bg1"/>
                </a:solidFill>
                <a:latin typeface="Montserrat" pitchFamily="2" charset="0"/>
                <a:cs typeface="Arial"/>
              </a:rPr>
              <a:t>case</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43</a:t>
            </a:fld>
            <a:endParaRPr dirty="0"/>
          </a:p>
        </p:txBody>
      </p:sp>
      <p:pic>
        <p:nvPicPr>
          <p:cNvPr id="7" name="image41.jpeg">
            <a:extLst>
              <a:ext uri="{FF2B5EF4-FFF2-40B4-BE49-F238E27FC236}">
                <a16:creationId xmlns:a16="http://schemas.microsoft.com/office/drawing/2014/main" id="{B8031A08-1510-464C-8EC2-693A430E78A0}"/>
              </a:ext>
            </a:extLst>
          </p:cNvPr>
          <p:cNvPicPr/>
          <p:nvPr/>
        </p:nvPicPr>
        <p:blipFill>
          <a:blip r:embed="rId4" cstate="print"/>
          <a:stretch>
            <a:fillRect/>
          </a:stretch>
        </p:blipFill>
        <p:spPr>
          <a:xfrm>
            <a:off x="1585504" y="720090"/>
            <a:ext cx="5972992" cy="4213860"/>
          </a:xfrm>
          <a:prstGeom prst="rect">
            <a:avLst/>
          </a:prstGeom>
        </p:spPr>
      </p:pic>
      <p:sp>
        <p:nvSpPr>
          <p:cNvPr id="10" name="TextBox 9">
            <a:extLst>
              <a:ext uri="{FF2B5EF4-FFF2-40B4-BE49-F238E27FC236}">
                <a16:creationId xmlns:a16="http://schemas.microsoft.com/office/drawing/2014/main" id="{4BA6DDA2-79A9-4CD2-8D06-3777C928B2DB}"/>
              </a:ext>
            </a:extLst>
          </p:cNvPr>
          <p:cNvSpPr txBox="1"/>
          <p:nvPr/>
        </p:nvSpPr>
        <p:spPr>
          <a:xfrm>
            <a:off x="304027" y="129005"/>
            <a:ext cx="1388522" cy="369332"/>
          </a:xfrm>
          <a:prstGeom prst="rect">
            <a:avLst/>
          </a:prstGeom>
          <a:noFill/>
        </p:spPr>
        <p:txBody>
          <a:bodyPr wrap="none" rtlCol="0">
            <a:spAutoFit/>
          </a:bodyPr>
          <a:lstStyle/>
          <a:p>
            <a:r>
              <a:rPr lang="fr-FR" b="1" dirty="0">
                <a:solidFill>
                  <a:schemeClr val="bg1"/>
                </a:solidFill>
                <a:latin typeface="Montserrat" pitchFamily="2" charset="0"/>
              </a:rPr>
              <a:t>A</a:t>
            </a:r>
            <a:r>
              <a:rPr lang="en-US" b="1" dirty="0">
                <a:solidFill>
                  <a:schemeClr val="bg1"/>
                </a:solidFill>
                <a:latin typeface="Montserrat" pitchFamily="2" charset="0"/>
              </a:rPr>
              <a:t>NALYSIS</a:t>
            </a:r>
          </a:p>
        </p:txBody>
      </p:sp>
      <p:pic>
        <p:nvPicPr>
          <p:cNvPr id="9" name="Graphic 8">
            <a:extLst>
              <a:ext uri="{FF2B5EF4-FFF2-40B4-BE49-F238E27FC236}">
                <a16:creationId xmlns:a16="http://schemas.microsoft.com/office/drawing/2014/main" id="{A7CDE7ED-B26C-4E68-B67A-370AAC56B3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8CF0525-6C5B-4204-8487-EC6C75E67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889"/>
            <a:ext cx="9144000" cy="627343"/>
          </a:xfrm>
          <a:prstGeom prst="rect">
            <a:avLst/>
          </a:prstGeom>
        </p:spPr>
      </p:pic>
      <p:sp>
        <p:nvSpPr>
          <p:cNvPr id="4" name="object 4"/>
          <p:cNvSpPr txBox="1"/>
          <p:nvPr/>
        </p:nvSpPr>
        <p:spPr>
          <a:xfrm>
            <a:off x="1767422" y="154260"/>
            <a:ext cx="5609157"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Refinement of </a:t>
            </a:r>
            <a:r>
              <a:rPr spc="-30" dirty="0">
                <a:solidFill>
                  <a:schemeClr val="bg1"/>
                </a:solidFill>
                <a:latin typeface="Montserrat" pitchFamily="2" charset="0"/>
                <a:cs typeface="Arial"/>
              </a:rPr>
              <a:t>"</a:t>
            </a:r>
            <a:r>
              <a:rPr lang="fr-FR" spc="-30" dirty="0">
                <a:solidFill>
                  <a:schemeClr val="bg1"/>
                </a:solidFill>
                <a:latin typeface="Montserrat" pitchFamily="2" charset="0"/>
                <a:cs typeface="Arial"/>
              </a:rPr>
              <a:t> </a:t>
            </a:r>
            <a:r>
              <a:rPr lang="fr-FR" spc="-30" dirty="0" err="1">
                <a:solidFill>
                  <a:schemeClr val="bg1"/>
                </a:solidFill>
                <a:latin typeface="Montserrat" pitchFamily="2" charset="0"/>
                <a:cs typeface="Arial"/>
              </a:rPr>
              <a:t>Ads</a:t>
            </a:r>
            <a:r>
              <a:rPr lang="fr-FR" spc="-30" dirty="0">
                <a:solidFill>
                  <a:schemeClr val="bg1"/>
                </a:solidFill>
                <a:latin typeface="Montserrat" pitchFamily="2" charset="0"/>
                <a:cs typeface="Arial"/>
              </a:rPr>
              <a:t> Management</a:t>
            </a:r>
            <a:r>
              <a:rPr dirty="0">
                <a:solidFill>
                  <a:schemeClr val="bg1"/>
                </a:solidFill>
                <a:latin typeface="Montserrat" pitchFamily="2" charset="0"/>
                <a:cs typeface="Arial"/>
              </a:rPr>
              <a:t>" </a:t>
            </a:r>
            <a:r>
              <a:rPr spc="-5" dirty="0">
                <a:solidFill>
                  <a:schemeClr val="bg1"/>
                </a:solidFill>
                <a:latin typeface="Montserrat" pitchFamily="2" charset="0"/>
                <a:cs typeface="Arial"/>
              </a:rPr>
              <a:t>use</a:t>
            </a:r>
            <a:r>
              <a:rPr spc="-45" dirty="0">
                <a:solidFill>
                  <a:schemeClr val="bg1"/>
                </a:solidFill>
                <a:latin typeface="Montserrat" pitchFamily="2" charset="0"/>
                <a:cs typeface="Arial"/>
              </a:rPr>
              <a:t> </a:t>
            </a:r>
            <a:r>
              <a:rPr spc="-5" dirty="0">
                <a:solidFill>
                  <a:schemeClr val="bg1"/>
                </a:solidFill>
                <a:latin typeface="Montserrat" pitchFamily="2" charset="0"/>
                <a:cs typeface="Arial"/>
              </a:rPr>
              <a:t>case</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44</a:t>
            </a:fld>
            <a:endParaRPr dirty="0"/>
          </a:p>
        </p:txBody>
      </p:sp>
      <p:pic>
        <p:nvPicPr>
          <p:cNvPr id="9" name="Picture 8">
            <a:extLst>
              <a:ext uri="{FF2B5EF4-FFF2-40B4-BE49-F238E27FC236}">
                <a16:creationId xmlns:a16="http://schemas.microsoft.com/office/drawing/2014/main" id="{3D492EDB-2C20-401A-A8DB-DD9FF7BEA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421" y="748169"/>
            <a:ext cx="5609158" cy="4261981"/>
          </a:xfrm>
          <a:prstGeom prst="rect">
            <a:avLst/>
          </a:prstGeom>
        </p:spPr>
      </p:pic>
      <p:sp>
        <p:nvSpPr>
          <p:cNvPr id="11" name="TextBox 10">
            <a:extLst>
              <a:ext uri="{FF2B5EF4-FFF2-40B4-BE49-F238E27FC236}">
                <a16:creationId xmlns:a16="http://schemas.microsoft.com/office/drawing/2014/main" id="{CA86BE16-74C8-4F54-8C9F-B10362459696}"/>
              </a:ext>
            </a:extLst>
          </p:cNvPr>
          <p:cNvSpPr txBox="1"/>
          <p:nvPr/>
        </p:nvSpPr>
        <p:spPr>
          <a:xfrm>
            <a:off x="304027" y="129005"/>
            <a:ext cx="1388522" cy="369332"/>
          </a:xfrm>
          <a:prstGeom prst="rect">
            <a:avLst/>
          </a:prstGeom>
          <a:noFill/>
        </p:spPr>
        <p:txBody>
          <a:bodyPr wrap="none" rtlCol="0">
            <a:spAutoFit/>
          </a:bodyPr>
          <a:lstStyle/>
          <a:p>
            <a:r>
              <a:rPr lang="fr-FR" b="1" dirty="0">
                <a:solidFill>
                  <a:schemeClr val="bg1"/>
                </a:solidFill>
                <a:latin typeface="Montserrat" pitchFamily="2" charset="0"/>
              </a:rPr>
              <a:t>A</a:t>
            </a:r>
            <a:r>
              <a:rPr lang="en-US" b="1" dirty="0">
                <a:solidFill>
                  <a:schemeClr val="bg1"/>
                </a:solidFill>
                <a:latin typeface="Montserrat" pitchFamily="2" charset="0"/>
              </a:rPr>
              <a:t>NALYSIS</a:t>
            </a:r>
          </a:p>
        </p:txBody>
      </p:sp>
      <p:pic>
        <p:nvPicPr>
          <p:cNvPr id="8" name="Graphic 7">
            <a:extLst>
              <a:ext uri="{FF2B5EF4-FFF2-40B4-BE49-F238E27FC236}">
                <a16:creationId xmlns:a16="http://schemas.microsoft.com/office/drawing/2014/main" id="{B8E208CA-F721-4522-8C50-C1A2F5B990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extLst>
      <p:ext uri="{BB962C8B-B14F-4D97-AF65-F5344CB8AC3E}">
        <p14:creationId xmlns:p14="http://schemas.microsoft.com/office/powerpoint/2010/main" val="710858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9D553-B10C-4C27-AE12-C8D63DD6DA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73"/>
            <a:ext cx="9144000" cy="627343"/>
          </a:xfrm>
          <a:prstGeom prst="rect">
            <a:avLst/>
          </a:prstGeom>
        </p:spPr>
      </p:pic>
      <p:sp>
        <p:nvSpPr>
          <p:cNvPr id="4" name="object 4"/>
          <p:cNvSpPr txBox="1"/>
          <p:nvPr/>
        </p:nvSpPr>
        <p:spPr>
          <a:xfrm>
            <a:off x="1762518" y="151298"/>
            <a:ext cx="5618964"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Sequence Diagram: Add </a:t>
            </a:r>
            <a:r>
              <a:rPr lang="fr-FR" spc="-5" dirty="0">
                <a:solidFill>
                  <a:schemeClr val="bg1"/>
                </a:solidFill>
                <a:latin typeface="Montserrat" pitchFamily="2" charset="0"/>
                <a:cs typeface="Arial"/>
              </a:rPr>
              <a:t>and ad to favorites</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45</a:t>
            </a:fld>
            <a:endParaRPr dirty="0"/>
          </a:p>
        </p:txBody>
      </p:sp>
      <p:pic>
        <p:nvPicPr>
          <p:cNvPr id="9" name="Picture 8">
            <a:extLst>
              <a:ext uri="{FF2B5EF4-FFF2-40B4-BE49-F238E27FC236}">
                <a16:creationId xmlns:a16="http://schemas.microsoft.com/office/drawing/2014/main" id="{25890FBA-4ED0-4353-A5E5-585BAA296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936" y="666750"/>
            <a:ext cx="5132345" cy="4266867"/>
          </a:xfrm>
          <a:prstGeom prst="rect">
            <a:avLst/>
          </a:prstGeom>
        </p:spPr>
      </p:pic>
      <p:sp>
        <p:nvSpPr>
          <p:cNvPr id="12" name="TextBox 11">
            <a:extLst>
              <a:ext uri="{FF2B5EF4-FFF2-40B4-BE49-F238E27FC236}">
                <a16:creationId xmlns:a16="http://schemas.microsoft.com/office/drawing/2014/main" id="{AC950023-0C32-4AFB-802C-C40ACE2AED77}"/>
              </a:ext>
            </a:extLst>
          </p:cNvPr>
          <p:cNvSpPr txBox="1"/>
          <p:nvPr/>
        </p:nvSpPr>
        <p:spPr>
          <a:xfrm>
            <a:off x="304027" y="129005"/>
            <a:ext cx="1388522" cy="369332"/>
          </a:xfrm>
          <a:prstGeom prst="rect">
            <a:avLst/>
          </a:prstGeom>
          <a:noFill/>
        </p:spPr>
        <p:txBody>
          <a:bodyPr wrap="none" rtlCol="0">
            <a:spAutoFit/>
          </a:bodyPr>
          <a:lstStyle/>
          <a:p>
            <a:r>
              <a:rPr lang="fr-FR" b="1" dirty="0">
                <a:solidFill>
                  <a:schemeClr val="bg1"/>
                </a:solidFill>
                <a:latin typeface="Montserrat" pitchFamily="2" charset="0"/>
              </a:rPr>
              <a:t>A</a:t>
            </a:r>
            <a:r>
              <a:rPr lang="en-US" b="1" dirty="0">
                <a:solidFill>
                  <a:schemeClr val="bg1"/>
                </a:solidFill>
                <a:latin typeface="Montserrat" pitchFamily="2" charset="0"/>
              </a:rPr>
              <a:t>NALYSIS</a:t>
            </a:r>
          </a:p>
        </p:txBody>
      </p:sp>
      <p:pic>
        <p:nvPicPr>
          <p:cNvPr id="8" name="Graphic 7">
            <a:extLst>
              <a:ext uri="{FF2B5EF4-FFF2-40B4-BE49-F238E27FC236}">
                <a16:creationId xmlns:a16="http://schemas.microsoft.com/office/drawing/2014/main" id="{781E41AF-D569-40B7-8E71-A495DC0C1C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F8B7BD8-D8CA-4864-849A-E12DE1AFA5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4" name="object 4"/>
          <p:cNvSpPr txBox="1"/>
          <p:nvPr/>
        </p:nvSpPr>
        <p:spPr>
          <a:xfrm>
            <a:off x="2599452" y="153371"/>
            <a:ext cx="3945096" cy="289823"/>
          </a:xfrm>
          <a:prstGeom prst="rect">
            <a:avLst/>
          </a:prstGeom>
        </p:spPr>
        <p:txBody>
          <a:bodyPr vert="horz" wrap="square" lIns="0" tIns="12700" rIns="0" bIns="0" rtlCol="0">
            <a:spAutoFit/>
          </a:bodyPr>
          <a:lstStyle/>
          <a:p>
            <a:pPr marL="12700" algn="ctr">
              <a:lnSpc>
                <a:spcPct val="100000"/>
              </a:lnSpc>
              <a:spcBef>
                <a:spcPts val="100"/>
              </a:spcBef>
            </a:pPr>
            <a:r>
              <a:rPr spc="-5" dirty="0">
                <a:solidFill>
                  <a:schemeClr val="bg1"/>
                </a:solidFill>
                <a:latin typeface="Montserrat" pitchFamily="2" charset="0"/>
                <a:cs typeface="Arial"/>
              </a:rPr>
              <a:t>Sequence Diagram: </a:t>
            </a:r>
            <a:r>
              <a:rPr lang="fr-FR" spc="-5" dirty="0">
                <a:solidFill>
                  <a:schemeClr val="bg1"/>
                </a:solidFill>
                <a:latin typeface="Montserrat" pitchFamily="2" charset="0"/>
                <a:cs typeface="Arial"/>
              </a:rPr>
              <a:t>Report ad</a:t>
            </a:r>
            <a:endParaRPr dirty="0">
              <a:solidFill>
                <a:schemeClr val="bg1"/>
              </a:solidFill>
              <a:latin typeface="Montserrat" pitchFamily="2"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46</a:t>
            </a:fld>
            <a:endParaRPr dirty="0"/>
          </a:p>
        </p:txBody>
      </p:sp>
      <p:pic>
        <p:nvPicPr>
          <p:cNvPr id="7" name="image44.png">
            <a:extLst>
              <a:ext uri="{FF2B5EF4-FFF2-40B4-BE49-F238E27FC236}">
                <a16:creationId xmlns:a16="http://schemas.microsoft.com/office/drawing/2014/main" id="{902B3B5C-7FEE-4287-9412-657A672C1D5E}"/>
              </a:ext>
            </a:extLst>
          </p:cNvPr>
          <p:cNvPicPr/>
          <p:nvPr/>
        </p:nvPicPr>
        <p:blipFill>
          <a:blip r:embed="rId4" cstate="print"/>
          <a:stretch>
            <a:fillRect/>
          </a:stretch>
        </p:blipFill>
        <p:spPr>
          <a:xfrm>
            <a:off x="1981200" y="686753"/>
            <a:ext cx="4917758" cy="4247197"/>
          </a:xfrm>
          <a:prstGeom prst="rect">
            <a:avLst/>
          </a:prstGeom>
        </p:spPr>
      </p:pic>
      <p:sp>
        <p:nvSpPr>
          <p:cNvPr id="10" name="TextBox 9">
            <a:extLst>
              <a:ext uri="{FF2B5EF4-FFF2-40B4-BE49-F238E27FC236}">
                <a16:creationId xmlns:a16="http://schemas.microsoft.com/office/drawing/2014/main" id="{A72B7C22-0ED2-470F-86D5-F9ABBC27A1CF}"/>
              </a:ext>
            </a:extLst>
          </p:cNvPr>
          <p:cNvSpPr txBox="1"/>
          <p:nvPr/>
        </p:nvSpPr>
        <p:spPr>
          <a:xfrm>
            <a:off x="304027" y="129005"/>
            <a:ext cx="1388522" cy="369332"/>
          </a:xfrm>
          <a:prstGeom prst="rect">
            <a:avLst/>
          </a:prstGeom>
          <a:noFill/>
        </p:spPr>
        <p:txBody>
          <a:bodyPr wrap="none" rtlCol="0">
            <a:spAutoFit/>
          </a:bodyPr>
          <a:lstStyle/>
          <a:p>
            <a:r>
              <a:rPr lang="fr-FR" b="1" dirty="0">
                <a:solidFill>
                  <a:schemeClr val="bg1"/>
                </a:solidFill>
                <a:latin typeface="Montserrat" pitchFamily="2" charset="0"/>
              </a:rPr>
              <a:t>A</a:t>
            </a:r>
            <a:r>
              <a:rPr lang="en-US" b="1" dirty="0">
                <a:solidFill>
                  <a:schemeClr val="bg1"/>
                </a:solidFill>
                <a:latin typeface="Montserrat" pitchFamily="2" charset="0"/>
              </a:rPr>
              <a:t>NALYSIS</a:t>
            </a:r>
          </a:p>
        </p:txBody>
      </p:sp>
      <p:pic>
        <p:nvPicPr>
          <p:cNvPr id="9" name="Graphic 8">
            <a:extLst>
              <a:ext uri="{FF2B5EF4-FFF2-40B4-BE49-F238E27FC236}">
                <a16:creationId xmlns:a16="http://schemas.microsoft.com/office/drawing/2014/main" id="{7F2551C8-94A3-4AA3-B184-A34935D274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686B3A8-7F31-47F5-AA29-A554A3AE12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309"/>
            <a:ext cx="9144000" cy="627343"/>
          </a:xfrm>
          <a:prstGeom prst="rect">
            <a:avLst/>
          </a:prstGeom>
        </p:spPr>
      </p:pic>
      <p:sp>
        <p:nvSpPr>
          <p:cNvPr id="4" name="object 4"/>
          <p:cNvSpPr txBox="1"/>
          <p:nvPr/>
        </p:nvSpPr>
        <p:spPr>
          <a:xfrm>
            <a:off x="2666683" y="149062"/>
            <a:ext cx="3810635" cy="289823"/>
          </a:xfrm>
          <a:prstGeom prst="rect">
            <a:avLst/>
          </a:prstGeom>
        </p:spPr>
        <p:txBody>
          <a:bodyPr vert="horz" wrap="square" lIns="0" tIns="12700" rIns="0" bIns="0" rtlCol="0">
            <a:spAutoFit/>
          </a:bodyPr>
          <a:lstStyle/>
          <a:p>
            <a:pPr marL="12700" algn="ctr">
              <a:spcBef>
                <a:spcPts val="100"/>
              </a:spcBef>
            </a:pPr>
            <a:r>
              <a:rPr spc="-5" dirty="0">
                <a:solidFill>
                  <a:schemeClr val="bg1"/>
                </a:solidFill>
                <a:latin typeface="Montserrat" pitchFamily="2" charset="0"/>
                <a:cs typeface="Arial"/>
              </a:rPr>
              <a:t>Sequence Diagram: </a:t>
            </a:r>
            <a:r>
              <a:rPr lang="en-US" spc="0" dirty="0">
                <a:solidFill>
                  <a:schemeClr val="bg1"/>
                </a:solidFill>
                <a:effectLst/>
                <a:latin typeface="Montserrat" pitchFamily="2" charset="0"/>
                <a:ea typeface="Georgia" panose="02040502050405020303" pitchFamily="18" charset="0"/>
                <a:cs typeface="Arial" panose="020B0604020202020204" pitchFamily="34" charset="0"/>
              </a:rPr>
              <a:t>Place</a:t>
            </a:r>
            <a:r>
              <a:rPr lang="en-US" spc="-55" dirty="0">
                <a:solidFill>
                  <a:schemeClr val="bg1"/>
                </a:solidFill>
                <a:effectLst/>
                <a:latin typeface="Montserrat" pitchFamily="2" charset="0"/>
                <a:ea typeface="Georgia" panose="02040502050405020303" pitchFamily="18" charset="0"/>
                <a:cs typeface="Arial" panose="020B0604020202020204" pitchFamily="34" charset="0"/>
              </a:rPr>
              <a:t> </a:t>
            </a:r>
            <a:r>
              <a:rPr lang="en-US" spc="-25" dirty="0">
                <a:solidFill>
                  <a:schemeClr val="bg1"/>
                </a:solidFill>
                <a:effectLst/>
                <a:latin typeface="Montserrat" pitchFamily="2" charset="0"/>
                <a:ea typeface="Georgia" panose="02040502050405020303" pitchFamily="18" charset="0"/>
                <a:cs typeface="Arial" panose="020B0604020202020204" pitchFamily="34" charset="0"/>
              </a:rPr>
              <a:t>ad</a:t>
            </a:r>
            <a:endParaRPr lang="en-US" spc="0" dirty="0">
              <a:solidFill>
                <a:schemeClr val="bg1"/>
              </a:solidFill>
              <a:effectLst/>
              <a:latin typeface="Montserrat" pitchFamily="2" charset="0"/>
              <a:ea typeface="Georgia" panose="02040502050405020303" pitchFamily="18" charset="0"/>
              <a:cs typeface="Arial" panose="020B0604020202020204" pitchFamily="34" charset="0"/>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47</a:t>
            </a:fld>
            <a:endParaRPr dirty="0"/>
          </a:p>
        </p:txBody>
      </p:sp>
      <p:pic>
        <p:nvPicPr>
          <p:cNvPr id="9" name="Picture 8">
            <a:extLst>
              <a:ext uri="{FF2B5EF4-FFF2-40B4-BE49-F238E27FC236}">
                <a16:creationId xmlns:a16="http://schemas.microsoft.com/office/drawing/2014/main" id="{8915B763-3017-4A0B-9B74-DC6A21206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930" y="765810"/>
            <a:ext cx="4168140" cy="4168140"/>
          </a:xfrm>
          <a:prstGeom prst="rect">
            <a:avLst/>
          </a:prstGeom>
        </p:spPr>
      </p:pic>
      <p:sp>
        <p:nvSpPr>
          <p:cNvPr id="11" name="TextBox 10">
            <a:extLst>
              <a:ext uri="{FF2B5EF4-FFF2-40B4-BE49-F238E27FC236}">
                <a16:creationId xmlns:a16="http://schemas.microsoft.com/office/drawing/2014/main" id="{43912DE3-7FB4-40AF-BE88-E366E3918415}"/>
              </a:ext>
            </a:extLst>
          </p:cNvPr>
          <p:cNvSpPr txBox="1"/>
          <p:nvPr/>
        </p:nvSpPr>
        <p:spPr>
          <a:xfrm>
            <a:off x="304027" y="129005"/>
            <a:ext cx="1388522" cy="369332"/>
          </a:xfrm>
          <a:prstGeom prst="rect">
            <a:avLst/>
          </a:prstGeom>
          <a:noFill/>
        </p:spPr>
        <p:txBody>
          <a:bodyPr wrap="none" rtlCol="0">
            <a:spAutoFit/>
          </a:bodyPr>
          <a:lstStyle/>
          <a:p>
            <a:r>
              <a:rPr lang="fr-FR" b="1" dirty="0">
                <a:solidFill>
                  <a:schemeClr val="bg1"/>
                </a:solidFill>
                <a:latin typeface="Montserrat" pitchFamily="2" charset="0"/>
              </a:rPr>
              <a:t>A</a:t>
            </a:r>
            <a:r>
              <a:rPr lang="en-US" b="1" dirty="0">
                <a:solidFill>
                  <a:schemeClr val="bg1"/>
                </a:solidFill>
                <a:latin typeface="Montserrat" pitchFamily="2" charset="0"/>
              </a:rPr>
              <a:t>NALYSIS</a:t>
            </a:r>
          </a:p>
        </p:txBody>
      </p:sp>
      <p:pic>
        <p:nvPicPr>
          <p:cNvPr id="8" name="Graphic 7">
            <a:extLst>
              <a:ext uri="{FF2B5EF4-FFF2-40B4-BE49-F238E27FC236}">
                <a16:creationId xmlns:a16="http://schemas.microsoft.com/office/drawing/2014/main" id="{AEFD97E9-91F5-4559-9151-CA1E0EE82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extLst>
      <p:ext uri="{BB962C8B-B14F-4D97-AF65-F5344CB8AC3E}">
        <p14:creationId xmlns:p14="http://schemas.microsoft.com/office/powerpoint/2010/main" val="1160512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C45AC64-8034-401D-9654-38018358D9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48</a:t>
            </a:fld>
            <a:endParaRPr dirty="0"/>
          </a:p>
        </p:txBody>
      </p:sp>
      <p:pic>
        <p:nvPicPr>
          <p:cNvPr id="6" name="image46.jpeg">
            <a:extLst>
              <a:ext uri="{FF2B5EF4-FFF2-40B4-BE49-F238E27FC236}">
                <a16:creationId xmlns:a16="http://schemas.microsoft.com/office/drawing/2014/main" id="{5FB1B931-4D2C-4BAB-A2D1-6855748E4DC1}"/>
              </a:ext>
            </a:extLst>
          </p:cNvPr>
          <p:cNvPicPr/>
          <p:nvPr/>
        </p:nvPicPr>
        <p:blipFill>
          <a:blip r:embed="rId4" cstate="print"/>
          <a:stretch>
            <a:fillRect/>
          </a:stretch>
        </p:blipFill>
        <p:spPr>
          <a:xfrm>
            <a:off x="722376" y="666750"/>
            <a:ext cx="7699248" cy="4380541"/>
          </a:xfrm>
          <a:prstGeom prst="rect">
            <a:avLst/>
          </a:prstGeom>
        </p:spPr>
      </p:pic>
      <p:sp>
        <p:nvSpPr>
          <p:cNvPr id="8" name="TextBox 7">
            <a:extLst>
              <a:ext uri="{FF2B5EF4-FFF2-40B4-BE49-F238E27FC236}">
                <a16:creationId xmlns:a16="http://schemas.microsoft.com/office/drawing/2014/main" id="{EE41ACD2-1314-462B-814B-EBDAD13335FC}"/>
              </a:ext>
            </a:extLst>
          </p:cNvPr>
          <p:cNvSpPr txBox="1"/>
          <p:nvPr/>
        </p:nvSpPr>
        <p:spPr>
          <a:xfrm>
            <a:off x="304027" y="129005"/>
            <a:ext cx="1829347" cy="369332"/>
          </a:xfrm>
          <a:prstGeom prst="rect">
            <a:avLst/>
          </a:prstGeom>
          <a:noFill/>
        </p:spPr>
        <p:txBody>
          <a:bodyPr wrap="none" rtlCol="0">
            <a:spAutoFit/>
          </a:bodyPr>
          <a:lstStyle/>
          <a:p>
            <a:r>
              <a:rPr lang="en-US" b="1" dirty="0">
                <a:solidFill>
                  <a:schemeClr val="bg1"/>
                </a:solidFill>
                <a:latin typeface="Montserrat" pitchFamily="2" charset="0"/>
              </a:rPr>
              <a:t>CONCEPTION</a:t>
            </a:r>
          </a:p>
        </p:txBody>
      </p:sp>
      <p:pic>
        <p:nvPicPr>
          <p:cNvPr id="9" name="Graphic 8">
            <a:extLst>
              <a:ext uri="{FF2B5EF4-FFF2-40B4-BE49-F238E27FC236}">
                <a16:creationId xmlns:a16="http://schemas.microsoft.com/office/drawing/2014/main" id="{AF2EF0EF-1A2A-4FC9-A677-ED15DA0AA2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
        <p:nvSpPr>
          <p:cNvPr id="2" name="Rectangle 1">
            <a:extLst>
              <a:ext uri="{FF2B5EF4-FFF2-40B4-BE49-F238E27FC236}">
                <a16:creationId xmlns:a16="http://schemas.microsoft.com/office/drawing/2014/main" id="{BDBA9788-A873-47B4-9C74-B6D197B0FC66}"/>
              </a:ext>
            </a:extLst>
          </p:cNvPr>
          <p:cNvSpPr/>
          <p:nvPr/>
        </p:nvSpPr>
        <p:spPr>
          <a:xfrm>
            <a:off x="722376" y="666750"/>
            <a:ext cx="954024"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BFE0F0-FC56-4B9F-9CD4-0B13E90A340E}"/>
              </a:ext>
            </a:extLst>
          </p:cNvPr>
          <p:cNvSpPr/>
          <p:nvPr/>
        </p:nvSpPr>
        <p:spPr>
          <a:xfrm>
            <a:off x="7467600" y="4895587"/>
            <a:ext cx="954024"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A294CD-B154-4641-B6C8-4F4E32B5C2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Graphic 6">
            <a:extLst>
              <a:ext uri="{FF2B5EF4-FFF2-40B4-BE49-F238E27FC236}">
                <a16:creationId xmlns:a16="http://schemas.microsoft.com/office/drawing/2014/main" id="{075AE896-824A-444B-B5F0-36690A6929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627343"/>
          </a:xfrm>
          <a:prstGeom prst="rect">
            <a:avLst/>
          </a:prstGeom>
        </p:spPr>
      </p:pic>
      <p:sp>
        <p:nvSpPr>
          <p:cNvPr id="4" name="object 4"/>
          <p:cNvSpPr txBox="1">
            <a:spLocks noGrp="1"/>
          </p:cNvSpPr>
          <p:nvPr>
            <p:ph type="title"/>
          </p:nvPr>
        </p:nvSpPr>
        <p:spPr>
          <a:xfrm>
            <a:off x="3584086" y="153371"/>
            <a:ext cx="1975829" cy="289823"/>
          </a:xfrm>
          <a:prstGeom prst="rect">
            <a:avLst/>
          </a:prstGeom>
        </p:spPr>
        <p:txBody>
          <a:bodyPr vert="horz" wrap="square" lIns="0" tIns="12700" rIns="0" bIns="0" rtlCol="0">
            <a:spAutoFit/>
          </a:bodyPr>
          <a:lstStyle/>
          <a:p>
            <a:pPr marL="12700" algn="ctr">
              <a:lnSpc>
                <a:spcPct val="100000"/>
              </a:lnSpc>
              <a:spcBef>
                <a:spcPts val="100"/>
              </a:spcBef>
            </a:pPr>
            <a:r>
              <a:rPr lang="en-US" sz="1800" b="0" spc="0" dirty="0">
                <a:solidFill>
                  <a:schemeClr val="bg1"/>
                </a:solidFill>
                <a:effectLst/>
                <a:latin typeface="Montserrat" pitchFamily="2" charset="0"/>
                <a:ea typeface="Georgia" panose="02040502050405020303" pitchFamily="18" charset="0"/>
                <a:cs typeface="Arial" panose="020B0604020202020204" pitchFamily="34" charset="0"/>
              </a:rPr>
              <a:t>Place</a:t>
            </a:r>
            <a:r>
              <a:rPr lang="en-US" sz="1800" b="0" spc="-55" dirty="0">
                <a:solidFill>
                  <a:schemeClr val="bg1"/>
                </a:solidFill>
                <a:effectLst/>
                <a:latin typeface="Montserrat" pitchFamily="2" charset="0"/>
                <a:ea typeface="Georgia" panose="02040502050405020303" pitchFamily="18" charset="0"/>
                <a:cs typeface="Arial" panose="020B0604020202020204" pitchFamily="34" charset="0"/>
              </a:rPr>
              <a:t> </a:t>
            </a:r>
            <a:r>
              <a:rPr lang="en-US" sz="1800" b="0" spc="-25" dirty="0">
                <a:solidFill>
                  <a:schemeClr val="bg1"/>
                </a:solidFill>
                <a:effectLst/>
                <a:latin typeface="Montserrat" pitchFamily="2" charset="0"/>
                <a:ea typeface="Georgia" panose="02040502050405020303" pitchFamily="18" charset="0"/>
                <a:cs typeface="Arial" panose="020B0604020202020204" pitchFamily="34" charset="0"/>
              </a:rPr>
              <a:t>ad</a:t>
            </a:r>
            <a:endParaRPr sz="1800" b="0" dirty="0">
              <a:solidFill>
                <a:schemeClr val="bg1"/>
              </a:solidFill>
              <a:latin typeface="Montserrat" pitchFamily="2" charset="0"/>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49</a:t>
            </a:fld>
            <a:endParaRPr dirty="0"/>
          </a:p>
        </p:txBody>
      </p:sp>
      <p:sp>
        <p:nvSpPr>
          <p:cNvPr id="9" name="TextBox 8">
            <a:extLst>
              <a:ext uri="{FF2B5EF4-FFF2-40B4-BE49-F238E27FC236}">
                <a16:creationId xmlns:a16="http://schemas.microsoft.com/office/drawing/2014/main" id="{4E86892E-5874-4B71-B2D3-96522B73D213}"/>
              </a:ext>
            </a:extLst>
          </p:cNvPr>
          <p:cNvSpPr txBox="1"/>
          <p:nvPr/>
        </p:nvSpPr>
        <p:spPr>
          <a:xfrm>
            <a:off x="1583690" y="4324350"/>
            <a:ext cx="778510" cy="369332"/>
          </a:xfrm>
          <a:prstGeom prst="rect">
            <a:avLst/>
          </a:prstGeom>
          <a:noFill/>
        </p:spPr>
        <p:txBody>
          <a:bodyPr wrap="square" rtlCol="0">
            <a:spAutoFit/>
          </a:bodyPr>
          <a:lstStyle/>
          <a:p>
            <a:r>
              <a:rPr lang="fr-FR" dirty="0"/>
              <a:t>Step1</a:t>
            </a:r>
            <a:endParaRPr lang="en-US" dirty="0"/>
          </a:p>
        </p:txBody>
      </p:sp>
      <p:sp>
        <p:nvSpPr>
          <p:cNvPr id="10" name="TextBox 9">
            <a:extLst>
              <a:ext uri="{FF2B5EF4-FFF2-40B4-BE49-F238E27FC236}">
                <a16:creationId xmlns:a16="http://schemas.microsoft.com/office/drawing/2014/main" id="{8A51C67F-34BC-4198-9060-79C7DE76802D}"/>
              </a:ext>
            </a:extLst>
          </p:cNvPr>
          <p:cNvSpPr txBox="1"/>
          <p:nvPr/>
        </p:nvSpPr>
        <p:spPr>
          <a:xfrm>
            <a:off x="4419600" y="4324350"/>
            <a:ext cx="778510" cy="369332"/>
          </a:xfrm>
          <a:prstGeom prst="rect">
            <a:avLst/>
          </a:prstGeom>
          <a:noFill/>
        </p:spPr>
        <p:txBody>
          <a:bodyPr wrap="square" rtlCol="0">
            <a:spAutoFit/>
          </a:bodyPr>
          <a:lstStyle/>
          <a:p>
            <a:r>
              <a:rPr lang="fr-FR" dirty="0"/>
              <a:t>Step2</a:t>
            </a:r>
            <a:endParaRPr lang="en-US" dirty="0"/>
          </a:p>
        </p:txBody>
      </p:sp>
      <p:sp>
        <p:nvSpPr>
          <p:cNvPr id="11" name="TextBox 10">
            <a:extLst>
              <a:ext uri="{FF2B5EF4-FFF2-40B4-BE49-F238E27FC236}">
                <a16:creationId xmlns:a16="http://schemas.microsoft.com/office/drawing/2014/main" id="{B69E5C0F-2B2A-40E8-87E0-3E87B1DD6A2E}"/>
              </a:ext>
            </a:extLst>
          </p:cNvPr>
          <p:cNvSpPr txBox="1"/>
          <p:nvPr/>
        </p:nvSpPr>
        <p:spPr>
          <a:xfrm>
            <a:off x="6993890" y="4324350"/>
            <a:ext cx="778510" cy="369332"/>
          </a:xfrm>
          <a:prstGeom prst="rect">
            <a:avLst/>
          </a:prstGeom>
          <a:noFill/>
        </p:spPr>
        <p:txBody>
          <a:bodyPr wrap="square" rtlCol="0">
            <a:spAutoFit/>
          </a:bodyPr>
          <a:lstStyle/>
          <a:p>
            <a:r>
              <a:rPr lang="fr-FR" dirty="0"/>
              <a:t>Step3</a:t>
            </a:r>
            <a:endParaRPr lang="en-US" dirty="0"/>
          </a:p>
        </p:txBody>
      </p:sp>
      <p:sp>
        <p:nvSpPr>
          <p:cNvPr id="12" name="TextBox 11">
            <a:extLst>
              <a:ext uri="{FF2B5EF4-FFF2-40B4-BE49-F238E27FC236}">
                <a16:creationId xmlns:a16="http://schemas.microsoft.com/office/drawing/2014/main" id="{BC2F212C-8BE2-49CB-9B34-45EE57607CD8}"/>
              </a:ext>
            </a:extLst>
          </p:cNvPr>
          <p:cNvSpPr txBox="1"/>
          <p:nvPr/>
        </p:nvSpPr>
        <p:spPr>
          <a:xfrm>
            <a:off x="304027" y="129005"/>
            <a:ext cx="1832553" cy="369332"/>
          </a:xfrm>
          <a:prstGeom prst="rect">
            <a:avLst/>
          </a:prstGeom>
          <a:noFill/>
        </p:spPr>
        <p:txBody>
          <a:bodyPr wrap="none" rtlCol="0">
            <a:spAutoFit/>
          </a:bodyPr>
          <a:lstStyle/>
          <a:p>
            <a:r>
              <a:rPr lang="en-US" b="1" dirty="0">
                <a:solidFill>
                  <a:schemeClr val="bg1"/>
                </a:solidFill>
                <a:latin typeface="Montserrat" pitchFamily="2" charset="0"/>
              </a:rPr>
              <a:t>REALIZATION</a:t>
            </a:r>
          </a:p>
        </p:txBody>
      </p:sp>
      <p:pic>
        <p:nvPicPr>
          <p:cNvPr id="13" name="Graphic 12">
            <a:extLst>
              <a:ext uri="{FF2B5EF4-FFF2-40B4-BE49-F238E27FC236}">
                <a16:creationId xmlns:a16="http://schemas.microsoft.com/office/drawing/2014/main" id="{7224A4E3-6B1E-4BFD-B577-C73DCA0826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F156F17-F00C-43A6-94DE-311374E73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627343"/>
          </a:xfrm>
          <a:prstGeom prst="rect">
            <a:avLst/>
          </a:prstGeom>
        </p:spPr>
      </p:pic>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5</a:t>
            </a:fld>
            <a:endParaRPr dirty="0"/>
          </a:p>
        </p:txBody>
      </p:sp>
      <p:sp>
        <p:nvSpPr>
          <p:cNvPr id="7" name="TextBox 6">
            <a:extLst>
              <a:ext uri="{FF2B5EF4-FFF2-40B4-BE49-F238E27FC236}">
                <a16:creationId xmlns:a16="http://schemas.microsoft.com/office/drawing/2014/main" id="{41B122D0-CE9C-494D-8AD0-5AB4BC4EFD1D}"/>
              </a:ext>
            </a:extLst>
          </p:cNvPr>
          <p:cNvSpPr txBox="1"/>
          <p:nvPr/>
        </p:nvSpPr>
        <p:spPr>
          <a:xfrm>
            <a:off x="304027" y="129005"/>
            <a:ext cx="1766830" cy="369332"/>
          </a:xfrm>
          <a:prstGeom prst="rect">
            <a:avLst/>
          </a:prstGeom>
          <a:noFill/>
        </p:spPr>
        <p:txBody>
          <a:bodyPr wrap="none" rtlCol="0">
            <a:spAutoFit/>
          </a:bodyPr>
          <a:lstStyle/>
          <a:p>
            <a:r>
              <a:rPr lang="en-US" b="1" dirty="0">
                <a:solidFill>
                  <a:schemeClr val="bg1"/>
                </a:solidFill>
                <a:latin typeface="Montserrat" pitchFamily="2" charset="0"/>
              </a:rPr>
              <a:t>MOTIVATION</a:t>
            </a:r>
          </a:p>
        </p:txBody>
      </p:sp>
      <p:pic>
        <p:nvPicPr>
          <p:cNvPr id="8" name="Graphic 7">
            <a:extLst>
              <a:ext uri="{FF2B5EF4-FFF2-40B4-BE49-F238E27FC236}">
                <a16:creationId xmlns:a16="http://schemas.microsoft.com/office/drawing/2014/main" id="{3799E814-94B1-486D-8ECA-4894FF1DCD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pic>
        <p:nvPicPr>
          <p:cNvPr id="2" name="Graphic 1">
            <a:extLst>
              <a:ext uri="{FF2B5EF4-FFF2-40B4-BE49-F238E27FC236}">
                <a16:creationId xmlns:a16="http://schemas.microsoft.com/office/drawing/2014/main" id="{86817A48-D41B-4F5B-82DE-8EE4ECD211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757" y="1276350"/>
            <a:ext cx="2019300" cy="2019300"/>
          </a:xfrm>
          <a:prstGeom prst="rect">
            <a:avLst/>
          </a:prstGeom>
        </p:spPr>
      </p:pic>
      <p:pic>
        <p:nvPicPr>
          <p:cNvPr id="12" name="Graphic 11">
            <a:extLst>
              <a:ext uri="{FF2B5EF4-FFF2-40B4-BE49-F238E27FC236}">
                <a16:creationId xmlns:a16="http://schemas.microsoft.com/office/drawing/2014/main" id="{7C5A1BD6-5304-4F25-B02A-1524404B27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2350" y="1276350"/>
            <a:ext cx="2019300" cy="2019300"/>
          </a:xfrm>
          <a:prstGeom prst="rect">
            <a:avLst/>
          </a:prstGeom>
        </p:spPr>
      </p:pic>
      <p:pic>
        <p:nvPicPr>
          <p:cNvPr id="15" name="Graphic 14">
            <a:extLst>
              <a:ext uri="{FF2B5EF4-FFF2-40B4-BE49-F238E27FC236}">
                <a16:creationId xmlns:a16="http://schemas.microsoft.com/office/drawing/2014/main" id="{01E89443-E76E-4862-9CF7-98AE148C79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4943" y="1276350"/>
            <a:ext cx="2019300" cy="2019300"/>
          </a:xfrm>
          <a:prstGeom prst="rect">
            <a:avLst/>
          </a:prstGeom>
        </p:spPr>
      </p:pic>
      <p:sp>
        <p:nvSpPr>
          <p:cNvPr id="5" name="TextBox 4">
            <a:extLst>
              <a:ext uri="{FF2B5EF4-FFF2-40B4-BE49-F238E27FC236}">
                <a16:creationId xmlns:a16="http://schemas.microsoft.com/office/drawing/2014/main" id="{52048647-6390-40E0-B532-CBC45E72FCD3}"/>
              </a:ext>
            </a:extLst>
          </p:cNvPr>
          <p:cNvSpPr txBox="1"/>
          <p:nvPr/>
        </p:nvSpPr>
        <p:spPr>
          <a:xfrm>
            <a:off x="1308540" y="1962835"/>
            <a:ext cx="1181734" cy="646331"/>
          </a:xfrm>
          <a:prstGeom prst="rect">
            <a:avLst/>
          </a:prstGeom>
          <a:noFill/>
        </p:spPr>
        <p:txBody>
          <a:bodyPr wrap="none" rtlCol="0">
            <a:spAutoFit/>
          </a:bodyPr>
          <a:lstStyle/>
          <a:p>
            <a:r>
              <a:rPr lang="fr-FR" sz="3600" b="1" dirty="0">
                <a:solidFill>
                  <a:schemeClr val="tx2">
                    <a:lumMod val="75000"/>
                  </a:schemeClr>
                </a:solidFill>
                <a:latin typeface="Montserrat" pitchFamily="2" charset="0"/>
              </a:rPr>
              <a:t>78%</a:t>
            </a:r>
            <a:endParaRPr lang="en-US" sz="3600" b="1" dirty="0">
              <a:solidFill>
                <a:schemeClr val="tx2">
                  <a:lumMod val="75000"/>
                </a:schemeClr>
              </a:solidFill>
              <a:latin typeface="Montserrat" pitchFamily="2" charset="0"/>
            </a:endParaRPr>
          </a:p>
        </p:txBody>
      </p:sp>
      <p:sp>
        <p:nvSpPr>
          <p:cNvPr id="16" name="TextBox 15">
            <a:extLst>
              <a:ext uri="{FF2B5EF4-FFF2-40B4-BE49-F238E27FC236}">
                <a16:creationId xmlns:a16="http://schemas.microsoft.com/office/drawing/2014/main" id="{BE6042C9-40B2-40DC-98F4-0E9A58EE7524}"/>
              </a:ext>
            </a:extLst>
          </p:cNvPr>
          <p:cNvSpPr txBox="1"/>
          <p:nvPr/>
        </p:nvSpPr>
        <p:spPr>
          <a:xfrm>
            <a:off x="3993156" y="1962835"/>
            <a:ext cx="1157689" cy="646331"/>
          </a:xfrm>
          <a:prstGeom prst="rect">
            <a:avLst/>
          </a:prstGeom>
          <a:noFill/>
        </p:spPr>
        <p:txBody>
          <a:bodyPr wrap="none" rtlCol="0">
            <a:spAutoFit/>
          </a:bodyPr>
          <a:lstStyle/>
          <a:p>
            <a:r>
              <a:rPr lang="fr-FR" sz="3600" b="1" dirty="0">
                <a:solidFill>
                  <a:schemeClr val="tx2">
                    <a:lumMod val="75000"/>
                  </a:schemeClr>
                </a:solidFill>
                <a:latin typeface="Montserrat" pitchFamily="2" charset="0"/>
              </a:rPr>
              <a:t>65%</a:t>
            </a:r>
            <a:endParaRPr lang="en-US" sz="3600" b="1" dirty="0">
              <a:solidFill>
                <a:schemeClr val="tx2">
                  <a:lumMod val="75000"/>
                </a:schemeClr>
              </a:solidFill>
              <a:latin typeface="Montserrat" pitchFamily="2" charset="0"/>
            </a:endParaRPr>
          </a:p>
        </p:txBody>
      </p:sp>
      <p:sp>
        <p:nvSpPr>
          <p:cNvPr id="17" name="TextBox 16">
            <a:extLst>
              <a:ext uri="{FF2B5EF4-FFF2-40B4-BE49-F238E27FC236}">
                <a16:creationId xmlns:a16="http://schemas.microsoft.com/office/drawing/2014/main" id="{2301D11E-82E9-40BF-8655-30DF3BBD358C}"/>
              </a:ext>
            </a:extLst>
          </p:cNvPr>
          <p:cNvSpPr txBox="1"/>
          <p:nvPr/>
        </p:nvSpPr>
        <p:spPr>
          <a:xfrm>
            <a:off x="6660138" y="1962835"/>
            <a:ext cx="1168910" cy="646331"/>
          </a:xfrm>
          <a:prstGeom prst="rect">
            <a:avLst/>
          </a:prstGeom>
          <a:noFill/>
        </p:spPr>
        <p:txBody>
          <a:bodyPr wrap="none" rtlCol="0">
            <a:spAutoFit/>
          </a:bodyPr>
          <a:lstStyle/>
          <a:p>
            <a:r>
              <a:rPr lang="fr-FR" sz="3600" b="1" dirty="0">
                <a:solidFill>
                  <a:schemeClr val="tx2">
                    <a:lumMod val="75000"/>
                  </a:schemeClr>
                </a:solidFill>
                <a:latin typeface="Montserrat" pitchFamily="2" charset="0"/>
              </a:rPr>
              <a:t>58%</a:t>
            </a:r>
            <a:endParaRPr lang="en-US" sz="3600" b="1" dirty="0">
              <a:solidFill>
                <a:schemeClr val="tx2">
                  <a:lumMod val="75000"/>
                </a:schemeClr>
              </a:solidFill>
              <a:latin typeface="Montserrat" pitchFamily="2" charset="0"/>
            </a:endParaRPr>
          </a:p>
        </p:txBody>
      </p:sp>
      <p:sp>
        <p:nvSpPr>
          <p:cNvPr id="6" name="TextBox 5">
            <a:extLst>
              <a:ext uri="{FF2B5EF4-FFF2-40B4-BE49-F238E27FC236}">
                <a16:creationId xmlns:a16="http://schemas.microsoft.com/office/drawing/2014/main" id="{C5B5CE78-87A2-4063-B615-673BD0F5C853}"/>
              </a:ext>
            </a:extLst>
          </p:cNvPr>
          <p:cNvSpPr txBox="1"/>
          <p:nvPr/>
        </p:nvSpPr>
        <p:spPr>
          <a:xfrm>
            <a:off x="813557" y="3420070"/>
            <a:ext cx="2158243" cy="923330"/>
          </a:xfrm>
          <a:prstGeom prst="rect">
            <a:avLst/>
          </a:prstGeom>
          <a:noFill/>
        </p:spPr>
        <p:txBody>
          <a:bodyPr wrap="square" rtlCol="0">
            <a:spAutoFit/>
          </a:bodyPr>
          <a:lstStyle/>
          <a:p>
            <a:pPr algn="ctr"/>
            <a:r>
              <a:rPr lang="en-US" dirty="0">
                <a:solidFill>
                  <a:schemeClr val="tx2">
                    <a:lumMod val="75000"/>
                  </a:schemeClr>
                </a:solidFill>
              </a:rPr>
              <a:t>Of Internet users have made at least one online purchase</a:t>
            </a:r>
          </a:p>
        </p:txBody>
      </p:sp>
      <p:sp>
        <p:nvSpPr>
          <p:cNvPr id="18" name="TextBox 17">
            <a:extLst>
              <a:ext uri="{FF2B5EF4-FFF2-40B4-BE49-F238E27FC236}">
                <a16:creationId xmlns:a16="http://schemas.microsoft.com/office/drawing/2014/main" id="{4C1B156B-A495-414D-A135-286F2A225ACB}"/>
              </a:ext>
            </a:extLst>
          </p:cNvPr>
          <p:cNvSpPr txBox="1"/>
          <p:nvPr/>
        </p:nvSpPr>
        <p:spPr>
          <a:xfrm>
            <a:off x="3270439" y="3420070"/>
            <a:ext cx="2603122" cy="1200329"/>
          </a:xfrm>
          <a:prstGeom prst="rect">
            <a:avLst/>
          </a:prstGeom>
          <a:noFill/>
        </p:spPr>
        <p:txBody>
          <a:bodyPr wrap="square" rtlCol="0">
            <a:spAutoFit/>
          </a:bodyPr>
          <a:lstStyle/>
          <a:p>
            <a:pPr algn="ctr"/>
            <a:r>
              <a:rPr lang="en-US" dirty="0">
                <a:solidFill>
                  <a:schemeClr val="tx2">
                    <a:lumMod val="75000"/>
                  </a:schemeClr>
                </a:solidFill>
              </a:rPr>
              <a:t>made an online purchase on the local market (Tunisian websites &amp; social networks)</a:t>
            </a:r>
          </a:p>
        </p:txBody>
      </p:sp>
      <p:sp>
        <p:nvSpPr>
          <p:cNvPr id="20" name="TextBox 19">
            <a:extLst>
              <a:ext uri="{FF2B5EF4-FFF2-40B4-BE49-F238E27FC236}">
                <a16:creationId xmlns:a16="http://schemas.microsoft.com/office/drawing/2014/main" id="{6737CF3A-142C-4DA4-9AD7-701D642BD335}"/>
              </a:ext>
            </a:extLst>
          </p:cNvPr>
          <p:cNvSpPr txBox="1"/>
          <p:nvPr/>
        </p:nvSpPr>
        <p:spPr>
          <a:xfrm>
            <a:off x="6165471" y="3420070"/>
            <a:ext cx="2158243" cy="1200329"/>
          </a:xfrm>
          <a:prstGeom prst="rect">
            <a:avLst/>
          </a:prstGeom>
          <a:noFill/>
        </p:spPr>
        <p:txBody>
          <a:bodyPr wrap="square" rtlCol="0">
            <a:spAutoFit/>
          </a:bodyPr>
          <a:lstStyle/>
          <a:p>
            <a:pPr algn="ctr"/>
            <a:r>
              <a:rPr lang="en-US" dirty="0">
                <a:solidFill>
                  <a:schemeClr val="tx2">
                    <a:lumMod val="75000"/>
                  </a:schemeClr>
                </a:solidFill>
              </a:rPr>
              <a:t>Have made an online purchase in the local market in the last 12 months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FBB8970-5729-444A-920D-9CA9A8333E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4" name="object 4"/>
          <p:cNvSpPr txBox="1">
            <a:spLocks noGrp="1"/>
          </p:cNvSpPr>
          <p:nvPr>
            <p:ph type="title"/>
          </p:nvPr>
        </p:nvSpPr>
        <p:spPr>
          <a:xfrm>
            <a:off x="3195003" y="153371"/>
            <a:ext cx="2753995" cy="289823"/>
          </a:xfrm>
          <a:prstGeom prst="rect">
            <a:avLst/>
          </a:prstGeom>
        </p:spPr>
        <p:txBody>
          <a:bodyPr vert="horz" wrap="square" lIns="0" tIns="12700" rIns="0" bIns="0" rtlCol="0">
            <a:spAutoFit/>
          </a:bodyPr>
          <a:lstStyle/>
          <a:p>
            <a:pPr marL="12700" algn="ctr">
              <a:lnSpc>
                <a:spcPct val="100000"/>
              </a:lnSpc>
              <a:spcBef>
                <a:spcPts val="100"/>
              </a:spcBef>
            </a:pPr>
            <a:r>
              <a:rPr lang="fr-FR" sz="1800" b="0" spc="-5" dirty="0">
                <a:solidFill>
                  <a:schemeClr val="bg1"/>
                </a:solidFill>
                <a:latin typeface="Montserrat" pitchFamily="2" charset="0"/>
              </a:rPr>
              <a:t>Report ad</a:t>
            </a:r>
            <a:endParaRPr sz="1800" b="0" dirty="0">
              <a:solidFill>
                <a:schemeClr val="bg1"/>
              </a:solidFill>
              <a:latin typeface="Montserrat" pitchFamily="2" charset="0"/>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50</a:t>
            </a:fld>
            <a:endParaRPr dirty="0"/>
          </a:p>
        </p:txBody>
      </p:sp>
      <p:pic>
        <p:nvPicPr>
          <p:cNvPr id="8" name="Picture 7">
            <a:extLst>
              <a:ext uri="{FF2B5EF4-FFF2-40B4-BE49-F238E27FC236}">
                <a16:creationId xmlns:a16="http://schemas.microsoft.com/office/drawing/2014/main" id="{7CFBFBFD-8DEA-41C6-AD09-21711ABF933B}"/>
              </a:ext>
            </a:extLst>
          </p:cNvPr>
          <p:cNvPicPr>
            <a:picLocks noChangeAspect="1"/>
          </p:cNvPicPr>
          <p:nvPr/>
        </p:nvPicPr>
        <p:blipFill>
          <a:blip r:embed="rId4"/>
          <a:stretch>
            <a:fillRect/>
          </a:stretch>
        </p:blipFill>
        <p:spPr>
          <a:xfrm>
            <a:off x="152400" y="1428750"/>
            <a:ext cx="4620131" cy="2598824"/>
          </a:xfrm>
          <a:prstGeom prst="rect">
            <a:avLst/>
          </a:prstGeom>
        </p:spPr>
      </p:pic>
      <p:pic>
        <p:nvPicPr>
          <p:cNvPr id="10" name="Picture 9">
            <a:extLst>
              <a:ext uri="{FF2B5EF4-FFF2-40B4-BE49-F238E27FC236}">
                <a16:creationId xmlns:a16="http://schemas.microsoft.com/office/drawing/2014/main" id="{397CA4A7-12C2-460D-A679-80C0DEF7A8BB}"/>
              </a:ext>
            </a:extLst>
          </p:cNvPr>
          <p:cNvPicPr>
            <a:picLocks noChangeAspect="1"/>
          </p:cNvPicPr>
          <p:nvPr/>
        </p:nvPicPr>
        <p:blipFill>
          <a:blip r:embed="rId5"/>
          <a:stretch>
            <a:fillRect/>
          </a:stretch>
        </p:blipFill>
        <p:spPr>
          <a:xfrm>
            <a:off x="3127587" y="1276350"/>
            <a:ext cx="5635413" cy="3169920"/>
          </a:xfrm>
          <a:prstGeom prst="rect">
            <a:avLst/>
          </a:prstGeom>
        </p:spPr>
      </p:pic>
      <p:sp>
        <p:nvSpPr>
          <p:cNvPr id="12" name="TextBox 11">
            <a:extLst>
              <a:ext uri="{FF2B5EF4-FFF2-40B4-BE49-F238E27FC236}">
                <a16:creationId xmlns:a16="http://schemas.microsoft.com/office/drawing/2014/main" id="{DED18C03-8F11-421C-8283-D93717A1C0A9}"/>
              </a:ext>
            </a:extLst>
          </p:cNvPr>
          <p:cNvSpPr txBox="1"/>
          <p:nvPr/>
        </p:nvSpPr>
        <p:spPr>
          <a:xfrm>
            <a:off x="304027" y="129005"/>
            <a:ext cx="1832553" cy="369332"/>
          </a:xfrm>
          <a:prstGeom prst="rect">
            <a:avLst/>
          </a:prstGeom>
          <a:noFill/>
        </p:spPr>
        <p:txBody>
          <a:bodyPr wrap="none" rtlCol="0">
            <a:spAutoFit/>
          </a:bodyPr>
          <a:lstStyle/>
          <a:p>
            <a:r>
              <a:rPr lang="en-US" b="1" dirty="0">
                <a:solidFill>
                  <a:schemeClr val="bg1"/>
                </a:solidFill>
                <a:latin typeface="Montserrat" pitchFamily="2" charset="0"/>
              </a:rPr>
              <a:t>REALIZATION</a:t>
            </a:r>
          </a:p>
        </p:txBody>
      </p:sp>
      <p:pic>
        <p:nvPicPr>
          <p:cNvPr id="9" name="Graphic 8">
            <a:extLst>
              <a:ext uri="{FF2B5EF4-FFF2-40B4-BE49-F238E27FC236}">
                <a16:creationId xmlns:a16="http://schemas.microsoft.com/office/drawing/2014/main" id="{CD7A8DD4-084A-46BB-9BC5-4344511AAF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057961"/>
            <a:ext cx="9144000" cy="857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51</a:t>
            </a:fld>
            <a:endParaRPr dirty="0"/>
          </a:p>
        </p:txBody>
      </p:sp>
      <p:pic>
        <p:nvPicPr>
          <p:cNvPr id="3" name="Picture 2" descr="A picture containing graphical user interface&#10;&#10;Description automatically generated">
            <a:extLst>
              <a:ext uri="{FF2B5EF4-FFF2-40B4-BE49-F238E27FC236}">
                <a16:creationId xmlns:a16="http://schemas.microsoft.com/office/drawing/2014/main" id="{5BD05994-4525-477A-A1C5-7A15A65CD3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 y="0"/>
            <a:ext cx="9142223" cy="5143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487EC5D-53F2-4CA9-BE70-93D9C4E2F3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52</a:t>
            </a:fld>
            <a:endParaRPr dirty="0"/>
          </a:p>
        </p:txBody>
      </p:sp>
      <p:sp>
        <p:nvSpPr>
          <p:cNvPr id="10" name="TextBox 9">
            <a:extLst>
              <a:ext uri="{FF2B5EF4-FFF2-40B4-BE49-F238E27FC236}">
                <a16:creationId xmlns:a16="http://schemas.microsoft.com/office/drawing/2014/main" id="{A03EEDA8-1C2F-4150-998C-C6329565A0A8}"/>
              </a:ext>
            </a:extLst>
          </p:cNvPr>
          <p:cNvSpPr txBox="1"/>
          <p:nvPr/>
        </p:nvSpPr>
        <p:spPr>
          <a:xfrm>
            <a:off x="304027" y="129005"/>
            <a:ext cx="1830950" cy="369332"/>
          </a:xfrm>
          <a:prstGeom prst="rect">
            <a:avLst/>
          </a:prstGeom>
          <a:noFill/>
        </p:spPr>
        <p:txBody>
          <a:bodyPr wrap="none" rtlCol="0">
            <a:spAutoFit/>
          </a:bodyPr>
          <a:lstStyle/>
          <a:p>
            <a:r>
              <a:rPr lang="en-US" b="1" dirty="0">
                <a:solidFill>
                  <a:schemeClr val="bg1"/>
                </a:solidFill>
                <a:latin typeface="Montserrat" pitchFamily="2" charset="0"/>
              </a:rPr>
              <a:t>CONCLUSION</a:t>
            </a:r>
          </a:p>
        </p:txBody>
      </p:sp>
      <p:grpSp>
        <p:nvGrpSpPr>
          <p:cNvPr id="2" name="Group 1">
            <a:extLst>
              <a:ext uri="{FF2B5EF4-FFF2-40B4-BE49-F238E27FC236}">
                <a16:creationId xmlns:a16="http://schemas.microsoft.com/office/drawing/2014/main" id="{FD70AF12-A8F8-4CC9-B096-B97DB53D5C1E}"/>
              </a:ext>
            </a:extLst>
          </p:cNvPr>
          <p:cNvGrpSpPr/>
          <p:nvPr/>
        </p:nvGrpSpPr>
        <p:grpSpPr>
          <a:xfrm>
            <a:off x="1262063" y="1657350"/>
            <a:ext cx="6619875" cy="2243306"/>
            <a:chOff x="1262063" y="1657350"/>
            <a:chExt cx="6619875" cy="2243306"/>
          </a:xfrm>
        </p:grpSpPr>
        <p:grpSp>
          <p:nvGrpSpPr>
            <p:cNvPr id="40" name="Group 39">
              <a:extLst>
                <a:ext uri="{FF2B5EF4-FFF2-40B4-BE49-F238E27FC236}">
                  <a16:creationId xmlns:a16="http://schemas.microsoft.com/office/drawing/2014/main" id="{C4679A21-FA11-4CB2-9DED-AB4BE6EDE2AD}"/>
                </a:ext>
              </a:extLst>
            </p:cNvPr>
            <p:cNvGrpSpPr/>
            <p:nvPr/>
          </p:nvGrpSpPr>
          <p:grpSpPr>
            <a:xfrm>
              <a:off x="1262063" y="2436103"/>
              <a:ext cx="6619875" cy="685800"/>
              <a:chOff x="1262063" y="1276350"/>
              <a:chExt cx="6619875" cy="685800"/>
            </a:xfrm>
          </p:grpSpPr>
          <p:pic>
            <p:nvPicPr>
              <p:cNvPr id="28" name="Graphic 27">
                <a:extLst>
                  <a:ext uri="{FF2B5EF4-FFF2-40B4-BE49-F238E27FC236}">
                    <a16:creationId xmlns:a16="http://schemas.microsoft.com/office/drawing/2014/main" id="{CBF5F003-4821-4647-9066-B794050F40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063" y="1276350"/>
                <a:ext cx="6619875" cy="685800"/>
              </a:xfrm>
              <a:prstGeom prst="rect">
                <a:avLst/>
              </a:prstGeom>
            </p:spPr>
          </p:pic>
          <p:sp>
            <p:nvSpPr>
              <p:cNvPr id="29" name="object 8">
                <a:extLst>
                  <a:ext uri="{FF2B5EF4-FFF2-40B4-BE49-F238E27FC236}">
                    <a16:creationId xmlns:a16="http://schemas.microsoft.com/office/drawing/2014/main" id="{62D1EE30-D345-4977-BE4B-ABFFB0641893}"/>
                  </a:ext>
                </a:extLst>
              </p:cNvPr>
              <p:cNvSpPr txBox="1"/>
              <p:nvPr/>
            </p:nvSpPr>
            <p:spPr>
              <a:xfrm>
                <a:off x="2061845" y="1489728"/>
                <a:ext cx="5020310" cy="259045"/>
              </a:xfrm>
              <a:prstGeom prst="rect">
                <a:avLst/>
              </a:prstGeom>
            </p:spPr>
            <p:txBody>
              <a:bodyPr vert="horz" wrap="square" lIns="0" tIns="12700" rIns="0" bIns="0" rtlCol="0">
                <a:spAutoFit/>
              </a:bodyPr>
              <a:lstStyle/>
              <a:p>
                <a:pPr marL="12700" algn="ctr">
                  <a:lnSpc>
                    <a:spcPct val="100000"/>
                  </a:lnSpc>
                  <a:spcBef>
                    <a:spcPts val="100"/>
                  </a:spcBef>
                </a:pPr>
                <a:r>
                  <a:rPr lang="en-US" sz="1600" b="1" spc="-5" dirty="0">
                    <a:solidFill>
                      <a:srgbClr val="3F3F3F"/>
                    </a:solidFill>
                    <a:latin typeface="Arial"/>
                    <a:cs typeface="Arial"/>
                  </a:rPr>
                  <a:t>Digitalize buying and selling process</a:t>
                </a:r>
                <a:endParaRPr lang="en-US" sz="1600" b="1" dirty="0">
                  <a:latin typeface="Arial"/>
                  <a:cs typeface="Arial"/>
                </a:endParaRPr>
              </a:p>
            </p:txBody>
          </p:sp>
        </p:grpSp>
        <p:grpSp>
          <p:nvGrpSpPr>
            <p:cNvPr id="41" name="Group 40">
              <a:extLst>
                <a:ext uri="{FF2B5EF4-FFF2-40B4-BE49-F238E27FC236}">
                  <a16:creationId xmlns:a16="http://schemas.microsoft.com/office/drawing/2014/main" id="{62856FDD-2F6D-44B4-AEF8-4786845422D9}"/>
                </a:ext>
              </a:extLst>
            </p:cNvPr>
            <p:cNvGrpSpPr/>
            <p:nvPr/>
          </p:nvGrpSpPr>
          <p:grpSpPr>
            <a:xfrm>
              <a:off x="1262063" y="3214856"/>
              <a:ext cx="6619875" cy="685800"/>
              <a:chOff x="1262063" y="2114550"/>
              <a:chExt cx="6619875" cy="685800"/>
            </a:xfrm>
          </p:grpSpPr>
          <p:pic>
            <p:nvPicPr>
              <p:cNvPr id="32" name="Graphic 31">
                <a:extLst>
                  <a:ext uri="{FF2B5EF4-FFF2-40B4-BE49-F238E27FC236}">
                    <a16:creationId xmlns:a16="http://schemas.microsoft.com/office/drawing/2014/main" id="{10552A45-D4EA-46F6-A725-3018A3457E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063" y="2114550"/>
                <a:ext cx="6619875" cy="685800"/>
              </a:xfrm>
              <a:prstGeom prst="rect">
                <a:avLst/>
              </a:prstGeom>
            </p:spPr>
          </p:pic>
          <p:sp>
            <p:nvSpPr>
              <p:cNvPr id="33" name="object 8">
                <a:extLst>
                  <a:ext uri="{FF2B5EF4-FFF2-40B4-BE49-F238E27FC236}">
                    <a16:creationId xmlns:a16="http://schemas.microsoft.com/office/drawing/2014/main" id="{56B3E117-EE97-4996-90E7-1826B5DBD527}"/>
                  </a:ext>
                </a:extLst>
              </p:cNvPr>
              <p:cNvSpPr txBox="1"/>
              <p:nvPr/>
            </p:nvSpPr>
            <p:spPr>
              <a:xfrm>
                <a:off x="2061845" y="2327928"/>
                <a:ext cx="5020310" cy="259045"/>
              </a:xfrm>
              <a:prstGeom prst="rect">
                <a:avLst/>
              </a:prstGeom>
            </p:spPr>
            <p:txBody>
              <a:bodyPr vert="horz" wrap="square" lIns="0" tIns="12700" rIns="0" bIns="0" rtlCol="0">
                <a:spAutoFit/>
              </a:bodyPr>
              <a:lstStyle/>
              <a:p>
                <a:pPr marL="12700" algn="ctr">
                  <a:lnSpc>
                    <a:spcPct val="100000"/>
                  </a:lnSpc>
                  <a:spcBef>
                    <a:spcPts val="100"/>
                  </a:spcBef>
                </a:pPr>
                <a:r>
                  <a:rPr lang="en-US" sz="1600" b="1" spc="-5" dirty="0">
                    <a:solidFill>
                      <a:srgbClr val="3F3F3F"/>
                    </a:solidFill>
                    <a:latin typeface="Arial"/>
                    <a:cs typeface="Arial"/>
                  </a:rPr>
                  <a:t>Gathering all the used products in the same place</a:t>
                </a:r>
                <a:endParaRPr lang="en-US" sz="1600" dirty="0">
                  <a:latin typeface="Arial"/>
                  <a:cs typeface="Arial"/>
                </a:endParaRPr>
              </a:p>
            </p:txBody>
          </p:sp>
        </p:grpSp>
        <p:grpSp>
          <p:nvGrpSpPr>
            <p:cNvPr id="39" name="Group 38">
              <a:extLst>
                <a:ext uri="{FF2B5EF4-FFF2-40B4-BE49-F238E27FC236}">
                  <a16:creationId xmlns:a16="http://schemas.microsoft.com/office/drawing/2014/main" id="{ADB8A5EC-E3B3-4AE3-87F6-8F0BF2B5A8B4}"/>
                </a:ext>
              </a:extLst>
            </p:cNvPr>
            <p:cNvGrpSpPr/>
            <p:nvPr/>
          </p:nvGrpSpPr>
          <p:grpSpPr>
            <a:xfrm>
              <a:off x="1262063" y="1657350"/>
              <a:ext cx="6619875" cy="685800"/>
              <a:chOff x="1262063" y="3790950"/>
              <a:chExt cx="6619875" cy="685800"/>
            </a:xfrm>
          </p:grpSpPr>
          <p:pic>
            <p:nvPicPr>
              <p:cNvPr id="36" name="Graphic 35">
                <a:extLst>
                  <a:ext uri="{FF2B5EF4-FFF2-40B4-BE49-F238E27FC236}">
                    <a16:creationId xmlns:a16="http://schemas.microsoft.com/office/drawing/2014/main" id="{7207A6A5-EC6C-4E8E-80ED-3E27914CF0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063" y="3790950"/>
                <a:ext cx="6619875" cy="685800"/>
              </a:xfrm>
              <a:prstGeom prst="rect">
                <a:avLst/>
              </a:prstGeom>
            </p:spPr>
          </p:pic>
          <p:sp>
            <p:nvSpPr>
              <p:cNvPr id="37" name="object 8">
                <a:extLst>
                  <a:ext uri="{FF2B5EF4-FFF2-40B4-BE49-F238E27FC236}">
                    <a16:creationId xmlns:a16="http://schemas.microsoft.com/office/drawing/2014/main" id="{D05A3207-37F2-4F3F-9D79-B2856D1EC9A7}"/>
                  </a:ext>
                </a:extLst>
              </p:cNvPr>
              <p:cNvSpPr txBox="1"/>
              <p:nvPr/>
            </p:nvSpPr>
            <p:spPr>
              <a:xfrm>
                <a:off x="2061845" y="4004328"/>
                <a:ext cx="5020310" cy="259045"/>
              </a:xfrm>
              <a:prstGeom prst="rect">
                <a:avLst/>
              </a:prstGeom>
            </p:spPr>
            <p:txBody>
              <a:bodyPr vert="horz" wrap="square" lIns="0" tIns="12700" rIns="0" bIns="0" rtlCol="0">
                <a:spAutoFit/>
              </a:bodyPr>
              <a:lstStyle/>
              <a:p>
                <a:pPr marL="12700" algn="ctr">
                  <a:lnSpc>
                    <a:spcPct val="100000"/>
                  </a:lnSpc>
                </a:pPr>
                <a:r>
                  <a:rPr lang="en-US" sz="1600" b="1" spc="-5" dirty="0">
                    <a:solidFill>
                      <a:srgbClr val="3F3F3F"/>
                    </a:solidFill>
                    <a:latin typeface="Arial"/>
                    <a:cs typeface="Arial"/>
                  </a:rPr>
                  <a:t>Improve transactions between sellers and buyers</a:t>
                </a:r>
                <a:endParaRPr lang="en-US" sz="1600" dirty="0">
                  <a:latin typeface="Arial"/>
                  <a:cs typeface="Arial"/>
                </a:endParaRPr>
              </a:p>
            </p:txBody>
          </p:sp>
        </p:grpSp>
      </p:grpSp>
      <p:pic>
        <p:nvPicPr>
          <p:cNvPr id="38" name="Graphic 37">
            <a:extLst>
              <a:ext uri="{FF2B5EF4-FFF2-40B4-BE49-F238E27FC236}">
                <a16:creationId xmlns:a16="http://schemas.microsoft.com/office/drawing/2014/main" id="{431C3421-47DF-4108-8AB6-3A47309457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057961"/>
            <a:ext cx="9144000" cy="857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F332043-54B3-46F9-8C46-7F78688874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627343"/>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53</a:t>
            </a:fld>
            <a:endParaRPr dirty="0"/>
          </a:p>
        </p:txBody>
      </p:sp>
      <p:sp>
        <p:nvSpPr>
          <p:cNvPr id="9" name="TextBox 8">
            <a:extLst>
              <a:ext uri="{FF2B5EF4-FFF2-40B4-BE49-F238E27FC236}">
                <a16:creationId xmlns:a16="http://schemas.microsoft.com/office/drawing/2014/main" id="{CFF9B248-AF99-4970-8198-6A2F83B2B7D2}"/>
              </a:ext>
            </a:extLst>
          </p:cNvPr>
          <p:cNvSpPr txBox="1"/>
          <p:nvPr/>
        </p:nvSpPr>
        <p:spPr>
          <a:xfrm>
            <a:off x="304027" y="129005"/>
            <a:ext cx="2180405" cy="369332"/>
          </a:xfrm>
          <a:prstGeom prst="rect">
            <a:avLst/>
          </a:prstGeom>
          <a:noFill/>
        </p:spPr>
        <p:txBody>
          <a:bodyPr wrap="none" rtlCol="0">
            <a:spAutoFit/>
          </a:bodyPr>
          <a:lstStyle/>
          <a:p>
            <a:r>
              <a:rPr lang="en-US" b="1" dirty="0">
                <a:solidFill>
                  <a:schemeClr val="bg1"/>
                </a:solidFill>
                <a:latin typeface="Montserrat" pitchFamily="2" charset="0"/>
              </a:rPr>
              <a:t>FUTURE WORKS</a:t>
            </a:r>
          </a:p>
        </p:txBody>
      </p:sp>
      <p:grpSp>
        <p:nvGrpSpPr>
          <p:cNvPr id="6" name="Group 5">
            <a:extLst>
              <a:ext uri="{FF2B5EF4-FFF2-40B4-BE49-F238E27FC236}">
                <a16:creationId xmlns:a16="http://schemas.microsoft.com/office/drawing/2014/main" id="{E08C2D46-9CF8-4164-98E7-CF4DC901C32F}"/>
              </a:ext>
            </a:extLst>
          </p:cNvPr>
          <p:cNvGrpSpPr/>
          <p:nvPr/>
        </p:nvGrpSpPr>
        <p:grpSpPr>
          <a:xfrm>
            <a:off x="1262063" y="1654736"/>
            <a:ext cx="6619875" cy="2288614"/>
            <a:chOff x="1262063" y="1654736"/>
            <a:chExt cx="6619875" cy="2288614"/>
          </a:xfrm>
        </p:grpSpPr>
        <p:grpSp>
          <p:nvGrpSpPr>
            <p:cNvPr id="5" name="Group 4">
              <a:extLst>
                <a:ext uri="{FF2B5EF4-FFF2-40B4-BE49-F238E27FC236}">
                  <a16:creationId xmlns:a16="http://schemas.microsoft.com/office/drawing/2014/main" id="{8AEC223C-8E0B-471C-BFB2-60BBB9412375}"/>
                </a:ext>
              </a:extLst>
            </p:cNvPr>
            <p:cNvGrpSpPr/>
            <p:nvPr/>
          </p:nvGrpSpPr>
          <p:grpSpPr>
            <a:xfrm>
              <a:off x="1262063" y="3257550"/>
              <a:ext cx="6619875" cy="685800"/>
              <a:chOff x="1262063" y="3257550"/>
              <a:chExt cx="6619875" cy="685800"/>
            </a:xfrm>
          </p:grpSpPr>
          <p:pic>
            <p:nvPicPr>
              <p:cNvPr id="13" name="Graphic 12">
                <a:extLst>
                  <a:ext uri="{FF2B5EF4-FFF2-40B4-BE49-F238E27FC236}">
                    <a16:creationId xmlns:a16="http://schemas.microsoft.com/office/drawing/2014/main" id="{F0C37D98-21A0-41C4-8B4B-01141F1A59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063" y="3257550"/>
                <a:ext cx="6619875" cy="685800"/>
              </a:xfrm>
              <a:prstGeom prst="rect">
                <a:avLst/>
              </a:prstGeom>
            </p:spPr>
          </p:pic>
          <p:sp>
            <p:nvSpPr>
              <p:cNvPr id="16" name="object 8">
                <a:extLst>
                  <a:ext uri="{FF2B5EF4-FFF2-40B4-BE49-F238E27FC236}">
                    <a16:creationId xmlns:a16="http://schemas.microsoft.com/office/drawing/2014/main" id="{9B79639B-8BD2-4262-8734-5F355D775FD0}"/>
                  </a:ext>
                </a:extLst>
              </p:cNvPr>
              <p:cNvSpPr txBox="1"/>
              <p:nvPr/>
            </p:nvSpPr>
            <p:spPr>
              <a:xfrm>
                <a:off x="2061845" y="3470927"/>
                <a:ext cx="5020310" cy="259045"/>
              </a:xfrm>
              <a:prstGeom prst="rect">
                <a:avLst/>
              </a:prstGeom>
            </p:spPr>
            <p:txBody>
              <a:bodyPr vert="horz" wrap="square" lIns="0" tIns="12700" rIns="0" bIns="0" rtlCol="0">
                <a:spAutoFit/>
              </a:bodyPr>
              <a:lstStyle/>
              <a:p>
                <a:pPr marL="12700" algn="ctr">
                  <a:lnSpc>
                    <a:spcPct val="100000"/>
                  </a:lnSpc>
                  <a:spcBef>
                    <a:spcPts val="100"/>
                  </a:spcBef>
                </a:pPr>
                <a:r>
                  <a:rPr lang="en-US" sz="1600" b="1" spc="-5" dirty="0">
                    <a:solidFill>
                      <a:srgbClr val="3F3F3F"/>
                    </a:solidFill>
                    <a:latin typeface="Arial"/>
                    <a:cs typeface="Arial"/>
                  </a:rPr>
                  <a:t>Developing </a:t>
                </a:r>
                <a:r>
                  <a:rPr lang="en-US" sz="1600" b="1" dirty="0">
                    <a:solidFill>
                      <a:srgbClr val="3F3F3F"/>
                    </a:solidFill>
                    <a:latin typeface="Arial"/>
                    <a:cs typeface="Arial"/>
                  </a:rPr>
                  <a:t>a Mobile</a:t>
                </a:r>
                <a:r>
                  <a:rPr lang="en-US" sz="1600" b="1" spc="-80" dirty="0">
                    <a:solidFill>
                      <a:srgbClr val="3F3F3F"/>
                    </a:solidFill>
                    <a:latin typeface="Arial"/>
                    <a:cs typeface="Arial"/>
                  </a:rPr>
                  <a:t> </a:t>
                </a:r>
                <a:r>
                  <a:rPr lang="en-US" sz="1600" b="1" spc="-5" dirty="0">
                    <a:solidFill>
                      <a:srgbClr val="3F3F3F"/>
                    </a:solidFill>
                    <a:latin typeface="Arial"/>
                    <a:cs typeface="Arial"/>
                  </a:rPr>
                  <a:t>Application</a:t>
                </a:r>
                <a:endParaRPr lang="en-US" sz="1600" dirty="0">
                  <a:latin typeface="Arial"/>
                  <a:cs typeface="Arial"/>
                </a:endParaRPr>
              </a:p>
            </p:txBody>
          </p:sp>
        </p:grpSp>
        <p:grpSp>
          <p:nvGrpSpPr>
            <p:cNvPr id="3" name="Group 2">
              <a:extLst>
                <a:ext uri="{FF2B5EF4-FFF2-40B4-BE49-F238E27FC236}">
                  <a16:creationId xmlns:a16="http://schemas.microsoft.com/office/drawing/2014/main" id="{8F83421F-E746-483C-ABD9-E1EDE97C9AA2}"/>
                </a:ext>
              </a:extLst>
            </p:cNvPr>
            <p:cNvGrpSpPr/>
            <p:nvPr/>
          </p:nvGrpSpPr>
          <p:grpSpPr>
            <a:xfrm>
              <a:off x="1262063" y="1654736"/>
              <a:ext cx="6619875" cy="685800"/>
              <a:chOff x="1262063" y="1654736"/>
              <a:chExt cx="6619875" cy="685800"/>
            </a:xfrm>
          </p:grpSpPr>
          <p:pic>
            <p:nvPicPr>
              <p:cNvPr id="14" name="Graphic 13">
                <a:extLst>
                  <a:ext uri="{FF2B5EF4-FFF2-40B4-BE49-F238E27FC236}">
                    <a16:creationId xmlns:a16="http://schemas.microsoft.com/office/drawing/2014/main" id="{86CE9E38-AAD1-4E9B-9CA7-80F75FB9AC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063" y="1654736"/>
                <a:ext cx="6619875" cy="685800"/>
              </a:xfrm>
              <a:prstGeom prst="rect">
                <a:avLst/>
              </a:prstGeom>
            </p:spPr>
          </p:pic>
          <p:sp>
            <p:nvSpPr>
              <p:cNvPr id="17" name="object 8">
                <a:extLst>
                  <a:ext uri="{FF2B5EF4-FFF2-40B4-BE49-F238E27FC236}">
                    <a16:creationId xmlns:a16="http://schemas.microsoft.com/office/drawing/2014/main" id="{92447D54-06B5-493F-9CA7-AEADAAFF72FF}"/>
                  </a:ext>
                </a:extLst>
              </p:cNvPr>
              <p:cNvSpPr txBox="1"/>
              <p:nvPr/>
            </p:nvSpPr>
            <p:spPr>
              <a:xfrm>
                <a:off x="2061845" y="1866806"/>
                <a:ext cx="5020310" cy="259045"/>
              </a:xfrm>
              <a:prstGeom prst="rect">
                <a:avLst/>
              </a:prstGeom>
            </p:spPr>
            <p:txBody>
              <a:bodyPr vert="horz" wrap="square" lIns="0" tIns="12700" rIns="0" bIns="0" rtlCol="0">
                <a:spAutoFit/>
              </a:bodyPr>
              <a:lstStyle/>
              <a:p>
                <a:pPr marL="12700" algn="ctr">
                  <a:lnSpc>
                    <a:spcPct val="100000"/>
                  </a:lnSpc>
                </a:pPr>
                <a:r>
                  <a:rPr lang="en-US" sz="1600" b="1" spc="-5" dirty="0">
                    <a:solidFill>
                      <a:srgbClr val="3F3F3F"/>
                    </a:solidFill>
                    <a:latin typeface="Arial"/>
                    <a:cs typeface="Arial"/>
                  </a:rPr>
                  <a:t>Integrating product recommendation based on Ai</a:t>
                </a:r>
              </a:p>
            </p:txBody>
          </p:sp>
        </p:grpSp>
        <p:grpSp>
          <p:nvGrpSpPr>
            <p:cNvPr id="4" name="Group 3">
              <a:extLst>
                <a:ext uri="{FF2B5EF4-FFF2-40B4-BE49-F238E27FC236}">
                  <a16:creationId xmlns:a16="http://schemas.microsoft.com/office/drawing/2014/main" id="{46BEA434-55FA-4481-8933-D7A79667C329}"/>
                </a:ext>
              </a:extLst>
            </p:cNvPr>
            <p:cNvGrpSpPr/>
            <p:nvPr/>
          </p:nvGrpSpPr>
          <p:grpSpPr>
            <a:xfrm>
              <a:off x="1262063" y="2456143"/>
              <a:ext cx="6619875" cy="685800"/>
              <a:chOff x="1262063" y="2456143"/>
              <a:chExt cx="6619875" cy="685800"/>
            </a:xfrm>
          </p:grpSpPr>
          <p:pic>
            <p:nvPicPr>
              <p:cNvPr id="15" name="Graphic 14">
                <a:extLst>
                  <a:ext uri="{FF2B5EF4-FFF2-40B4-BE49-F238E27FC236}">
                    <a16:creationId xmlns:a16="http://schemas.microsoft.com/office/drawing/2014/main" id="{88472EDF-E967-42C8-954C-004FE1447A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2063" y="2456143"/>
                <a:ext cx="6619875" cy="685800"/>
              </a:xfrm>
              <a:prstGeom prst="rect">
                <a:avLst/>
              </a:prstGeom>
            </p:spPr>
          </p:pic>
          <p:sp>
            <p:nvSpPr>
              <p:cNvPr id="18" name="object 8">
                <a:extLst>
                  <a:ext uri="{FF2B5EF4-FFF2-40B4-BE49-F238E27FC236}">
                    <a16:creationId xmlns:a16="http://schemas.microsoft.com/office/drawing/2014/main" id="{DAFC8F67-2032-4664-A502-0F213AB34962}"/>
                  </a:ext>
                </a:extLst>
              </p:cNvPr>
              <p:cNvSpPr txBox="1"/>
              <p:nvPr/>
            </p:nvSpPr>
            <p:spPr>
              <a:xfrm>
                <a:off x="2061845" y="2669520"/>
                <a:ext cx="5020310" cy="259045"/>
              </a:xfrm>
              <a:prstGeom prst="rect">
                <a:avLst/>
              </a:prstGeom>
            </p:spPr>
            <p:txBody>
              <a:bodyPr vert="horz" wrap="square" lIns="0" tIns="12700" rIns="0" bIns="0" rtlCol="0">
                <a:spAutoFit/>
              </a:bodyPr>
              <a:lstStyle/>
              <a:p>
                <a:pPr marL="12700" algn="ctr">
                  <a:lnSpc>
                    <a:spcPct val="100000"/>
                  </a:lnSpc>
                </a:pPr>
                <a:r>
                  <a:rPr lang="en-US" sz="1600" b="1" spc="-5" dirty="0">
                    <a:solidFill>
                      <a:srgbClr val="3F3F3F"/>
                    </a:solidFill>
                    <a:latin typeface="Arial"/>
                    <a:cs typeface="Arial"/>
                  </a:rPr>
                  <a:t>Add video call communication</a:t>
                </a:r>
                <a:endParaRPr lang="en-US" sz="1600" dirty="0">
                  <a:latin typeface="Arial"/>
                  <a:cs typeface="Arial"/>
                </a:endParaRPr>
              </a:p>
            </p:txBody>
          </p:sp>
        </p:grpSp>
      </p:grpSp>
      <p:pic>
        <p:nvPicPr>
          <p:cNvPr id="23" name="Graphic 22">
            <a:extLst>
              <a:ext uri="{FF2B5EF4-FFF2-40B4-BE49-F238E27FC236}">
                <a16:creationId xmlns:a16="http://schemas.microsoft.com/office/drawing/2014/main" id="{E17BB212-61AC-4A81-BA39-BA3405B62F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057961"/>
            <a:ext cx="9144000" cy="857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54</a:t>
            </a:fld>
            <a:endParaRPr dirty="0"/>
          </a:p>
        </p:txBody>
      </p:sp>
      <p:pic>
        <p:nvPicPr>
          <p:cNvPr id="10" name="Graphic 9">
            <a:extLst>
              <a:ext uri="{FF2B5EF4-FFF2-40B4-BE49-F238E27FC236}">
                <a16:creationId xmlns:a16="http://schemas.microsoft.com/office/drawing/2014/main" id="{57A5281D-FE6B-4090-AB1C-DAE4406BAA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9838" y="2190750"/>
            <a:ext cx="4124325" cy="723900"/>
          </a:xfrm>
          <a:prstGeom prst="rect">
            <a:avLst/>
          </a:prstGeom>
        </p:spPr>
      </p:pic>
      <p:pic>
        <p:nvPicPr>
          <p:cNvPr id="11" name="Graphic 10">
            <a:extLst>
              <a:ext uri="{FF2B5EF4-FFF2-40B4-BE49-F238E27FC236}">
                <a16:creationId xmlns:a16="http://schemas.microsoft.com/office/drawing/2014/main" id="{C473F6C4-180D-4CE8-A8C1-4F133A697D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057961"/>
            <a:ext cx="9144000" cy="85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F156F17-F00C-43A6-94DE-311374E73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627343"/>
          </a:xfrm>
          <a:prstGeom prst="rect">
            <a:avLst/>
          </a:prstGeom>
        </p:spPr>
      </p:pic>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6</a:t>
            </a:fld>
            <a:endParaRPr dirty="0"/>
          </a:p>
        </p:txBody>
      </p:sp>
      <p:sp>
        <p:nvSpPr>
          <p:cNvPr id="5" name="TextBox 4">
            <a:extLst>
              <a:ext uri="{FF2B5EF4-FFF2-40B4-BE49-F238E27FC236}">
                <a16:creationId xmlns:a16="http://schemas.microsoft.com/office/drawing/2014/main" id="{B85D6643-F160-4553-A1E8-979B61EE67A1}"/>
              </a:ext>
            </a:extLst>
          </p:cNvPr>
          <p:cNvSpPr txBox="1"/>
          <p:nvPr/>
        </p:nvSpPr>
        <p:spPr>
          <a:xfrm>
            <a:off x="304027" y="129005"/>
            <a:ext cx="1975221" cy="369332"/>
          </a:xfrm>
          <a:prstGeom prst="rect">
            <a:avLst/>
          </a:prstGeom>
          <a:noFill/>
        </p:spPr>
        <p:txBody>
          <a:bodyPr wrap="none" rtlCol="0">
            <a:spAutoFit/>
          </a:bodyPr>
          <a:lstStyle/>
          <a:p>
            <a:r>
              <a:rPr lang="en-US" b="1" dirty="0">
                <a:solidFill>
                  <a:schemeClr val="bg1"/>
                </a:solidFill>
                <a:latin typeface="Montserrat" pitchFamily="2" charset="0"/>
              </a:rPr>
              <a:t>PROBLEMATIC</a:t>
            </a:r>
          </a:p>
        </p:txBody>
      </p:sp>
      <p:pic>
        <p:nvPicPr>
          <p:cNvPr id="23" name="Graphic 22">
            <a:extLst>
              <a:ext uri="{FF2B5EF4-FFF2-40B4-BE49-F238E27FC236}">
                <a16:creationId xmlns:a16="http://schemas.microsoft.com/office/drawing/2014/main" id="{16C13AD8-353F-44CC-9351-E83D9815CA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grpSp>
        <p:nvGrpSpPr>
          <p:cNvPr id="43" name="Group 42">
            <a:extLst>
              <a:ext uri="{FF2B5EF4-FFF2-40B4-BE49-F238E27FC236}">
                <a16:creationId xmlns:a16="http://schemas.microsoft.com/office/drawing/2014/main" id="{33B3F6D4-5B21-4A28-8B93-6DEDD6853242}"/>
              </a:ext>
            </a:extLst>
          </p:cNvPr>
          <p:cNvGrpSpPr/>
          <p:nvPr/>
        </p:nvGrpSpPr>
        <p:grpSpPr>
          <a:xfrm>
            <a:off x="609600" y="1200150"/>
            <a:ext cx="2350770" cy="3412819"/>
            <a:chOff x="849630" y="1428750"/>
            <a:chExt cx="2350770" cy="3412819"/>
          </a:xfrm>
        </p:grpSpPr>
        <p:pic>
          <p:nvPicPr>
            <p:cNvPr id="25" name="Graphic 24">
              <a:extLst>
                <a:ext uri="{FF2B5EF4-FFF2-40B4-BE49-F238E27FC236}">
                  <a16:creationId xmlns:a16="http://schemas.microsoft.com/office/drawing/2014/main" id="{7579E922-7410-4967-BDE3-FD0EFC4764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630" y="3346144"/>
              <a:ext cx="552450" cy="1495425"/>
            </a:xfrm>
            <a:prstGeom prst="rect">
              <a:avLst/>
            </a:prstGeom>
          </p:spPr>
        </p:pic>
        <p:pic>
          <p:nvPicPr>
            <p:cNvPr id="31" name="Graphic 30">
              <a:extLst>
                <a:ext uri="{FF2B5EF4-FFF2-40B4-BE49-F238E27FC236}">
                  <a16:creationId xmlns:a16="http://schemas.microsoft.com/office/drawing/2014/main" id="{3BFEEF64-501C-4A11-96A1-F8948031A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78217" y="1428750"/>
              <a:ext cx="1922183" cy="1817064"/>
            </a:xfrm>
            <a:prstGeom prst="rect">
              <a:avLst/>
            </a:prstGeom>
          </p:spPr>
        </p:pic>
        <p:sp>
          <p:nvSpPr>
            <p:cNvPr id="33" name="TextBox 32">
              <a:extLst>
                <a:ext uri="{FF2B5EF4-FFF2-40B4-BE49-F238E27FC236}">
                  <a16:creationId xmlns:a16="http://schemas.microsoft.com/office/drawing/2014/main" id="{6ADB1C52-E067-4808-A67E-6C53BA131236}"/>
                </a:ext>
              </a:extLst>
            </p:cNvPr>
            <p:cNvSpPr txBox="1"/>
            <p:nvPr/>
          </p:nvSpPr>
          <p:spPr>
            <a:xfrm>
              <a:off x="1552248" y="1916376"/>
              <a:ext cx="1600200" cy="584775"/>
            </a:xfrm>
            <a:prstGeom prst="rect">
              <a:avLst/>
            </a:prstGeom>
            <a:noFill/>
          </p:spPr>
          <p:txBody>
            <a:bodyPr wrap="square" rtlCol="0">
              <a:spAutoFit/>
            </a:bodyPr>
            <a:lstStyle/>
            <a:p>
              <a:pPr algn="ctr"/>
              <a:r>
                <a:rPr lang="en-US" sz="1600" dirty="0">
                  <a:solidFill>
                    <a:srgbClr val="13547A"/>
                  </a:solidFill>
                </a:rPr>
                <a:t>I want to sell my product rapidly</a:t>
              </a:r>
            </a:p>
          </p:txBody>
        </p:sp>
      </p:grpSp>
      <p:grpSp>
        <p:nvGrpSpPr>
          <p:cNvPr id="42" name="Group 41">
            <a:extLst>
              <a:ext uri="{FF2B5EF4-FFF2-40B4-BE49-F238E27FC236}">
                <a16:creationId xmlns:a16="http://schemas.microsoft.com/office/drawing/2014/main" id="{264BA56D-776C-4947-886B-074318A07DAB}"/>
              </a:ext>
            </a:extLst>
          </p:cNvPr>
          <p:cNvGrpSpPr/>
          <p:nvPr/>
        </p:nvGrpSpPr>
        <p:grpSpPr>
          <a:xfrm>
            <a:off x="6039112" y="1200150"/>
            <a:ext cx="2495288" cy="3427289"/>
            <a:chOff x="5799082" y="1428750"/>
            <a:chExt cx="2495288" cy="3427289"/>
          </a:xfrm>
        </p:grpSpPr>
        <p:pic>
          <p:nvPicPr>
            <p:cNvPr id="26" name="Graphic 25">
              <a:extLst>
                <a:ext uri="{FF2B5EF4-FFF2-40B4-BE49-F238E27FC236}">
                  <a16:creationId xmlns:a16="http://schemas.microsoft.com/office/drawing/2014/main" id="{D885ACD2-BF51-4345-9661-32259AC7E7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34287" y="3326324"/>
              <a:ext cx="660083" cy="1529715"/>
            </a:xfrm>
            <a:prstGeom prst="rect">
              <a:avLst/>
            </a:prstGeom>
          </p:spPr>
        </p:pic>
        <p:pic>
          <p:nvPicPr>
            <p:cNvPr id="32" name="Graphic 31">
              <a:extLst>
                <a:ext uri="{FF2B5EF4-FFF2-40B4-BE49-F238E27FC236}">
                  <a16:creationId xmlns:a16="http://schemas.microsoft.com/office/drawing/2014/main" id="{8BE7B4E3-F398-435F-AE49-D5B9E27C38B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67400" y="1428750"/>
              <a:ext cx="1948153" cy="1841613"/>
            </a:xfrm>
            <a:prstGeom prst="rect">
              <a:avLst/>
            </a:prstGeom>
          </p:spPr>
        </p:pic>
        <p:sp>
          <p:nvSpPr>
            <p:cNvPr id="34" name="TextBox 33">
              <a:extLst>
                <a:ext uri="{FF2B5EF4-FFF2-40B4-BE49-F238E27FC236}">
                  <a16:creationId xmlns:a16="http://schemas.microsoft.com/office/drawing/2014/main" id="{91459475-7053-47D4-827A-302796E52F0A}"/>
                </a:ext>
              </a:extLst>
            </p:cNvPr>
            <p:cNvSpPr txBox="1"/>
            <p:nvPr/>
          </p:nvSpPr>
          <p:spPr>
            <a:xfrm>
              <a:off x="5799082" y="1727672"/>
              <a:ext cx="1890713" cy="1077218"/>
            </a:xfrm>
            <a:prstGeom prst="rect">
              <a:avLst/>
            </a:prstGeom>
            <a:noFill/>
          </p:spPr>
          <p:txBody>
            <a:bodyPr wrap="square" rtlCol="0">
              <a:spAutoFit/>
            </a:bodyPr>
            <a:lstStyle/>
            <a:p>
              <a:pPr algn="ctr"/>
              <a:r>
                <a:rPr lang="en-US" sz="1600" dirty="0">
                  <a:solidFill>
                    <a:srgbClr val="13547A"/>
                  </a:solidFill>
                </a:rPr>
                <a:t>I want to get an ideal product that meets my requirements</a:t>
              </a:r>
            </a:p>
          </p:txBody>
        </p:sp>
      </p:grpSp>
      <p:pic>
        <p:nvPicPr>
          <p:cNvPr id="35" name="Graphic 34">
            <a:extLst>
              <a:ext uri="{FF2B5EF4-FFF2-40B4-BE49-F238E27FC236}">
                <a16:creationId xmlns:a16="http://schemas.microsoft.com/office/drawing/2014/main" id="{3345ABFC-90CC-46EA-A159-8CE1C8B5FD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73954" y="1200150"/>
            <a:ext cx="1996091" cy="627343"/>
          </a:xfrm>
          <a:prstGeom prst="rect">
            <a:avLst/>
          </a:prstGeom>
        </p:spPr>
      </p:pic>
      <p:sp>
        <p:nvSpPr>
          <p:cNvPr id="37" name="TextBox 36">
            <a:extLst>
              <a:ext uri="{FF2B5EF4-FFF2-40B4-BE49-F238E27FC236}">
                <a16:creationId xmlns:a16="http://schemas.microsoft.com/office/drawing/2014/main" id="{20BCA8D1-162C-4889-ABF1-E8E5BD9F494A}"/>
              </a:ext>
            </a:extLst>
          </p:cNvPr>
          <p:cNvSpPr txBox="1"/>
          <p:nvPr/>
        </p:nvSpPr>
        <p:spPr>
          <a:xfrm>
            <a:off x="2895600" y="2659618"/>
            <a:ext cx="3305457" cy="369332"/>
          </a:xfrm>
          <a:prstGeom prst="rect">
            <a:avLst/>
          </a:prstGeom>
          <a:noFill/>
        </p:spPr>
        <p:txBody>
          <a:bodyPr wrap="none" rtlCol="0">
            <a:spAutoFit/>
          </a:bodyPr>
          <a:lstStyle/>
          <a:p>
            <a:pPr algn="ctr"/>
            <a:r>
              <a:rPr lang="en-US" dirty="0">
                <a:solidFill>
                  <a:srgbClr val="13547A"/>
                </a:solidFill>
              </a:rPr>
              <a:t>How to acquire an ideal product?</a:t>
            </a:r>
          </a:p>
        </p:txBody>
      </p:sp>
      <p:pic>
        <p:nvPicPr>
          <p:cNvPr id="41" name="Graphic 40">
            <a:extLst>
              <a:ext uri="{FF2B5EF4-FFF2-40B4-BE49-F238E27FC236}">
                <a16:creationId xmlns:a16="http://schemas.microsoft.com/office/drawing/2014/main" id="{06216A1E-33EE-4344-86EE-A5DD76961D5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334153" y="3121196"/>
            <a:ext cx="2475691" cy="1736554"/>
          </a:xfrm>
          <a:prstGeom prst="rect">
            <a:avLst/>
          </a:prstGeom>
        </p:spPr>
      </p:pic>
      <p:sp>
        <p:nvSpPr>
          <p:cNvPr id="45" name="TextBox 44">
            <a:extLst>
              <a:ext uri="{FF2B5EF4-FFF2-40B4-BE49-F238E27FC236}">
                <a16:creationId xmlns:a16="http://schemas.microsoft.com/office/drawing/2014/main" id="{B5B5DF08-8A3A-46F6-B404-B546CBC5AECB}"/>
              </a:ext>
            </a:extLst>
          </p:cNvPr>
          <p:cNvSpPr txBox="1"/>
          <p:nvPr/>
        </p:nvSpPr>
        <p:spPr>
          <a:xfrm>
            <a:off x="507114" y="4623986"/>
            <a:ext cx="649538" cy="338554"/>
          </a:xfrm>
          <a:prstGeom prst="rect">
            <a:avLst/>
          </a:prstGeom>
          <a:noFill/>
        </p:spPr>
        <p:txBody>
          <a:bodyPr wrap="none" rtlCol="0">
            <a:spAutoFit/>
          </a:bodyPr>
          <a:lstStyle/>
          <a:p>
            <a:pPr algn="ctr"/>
            <a:r>
              <a:rPr lang="en-US" sz="1600" dirty="0">
                <a:solidFill>
                  <a:srgbClr val="13547A"/>
                </a:solidFill>
              </a:rPr>
              <a:t>Seller</a:t>
            </a:r>
          </a:p>
        </p:txBody>
      </p:sp>
      <p:sp>
        <p:nvSpPr>
          <p:cNvPr id="46" name="TextBox 45">
            <a:extLst>
              <a:ext uri="{FF2B5EF4-FFF2-40B4-BE49-F238E27FC236}">
                <a16:creationId xmlns:a16="http://schemas.microsoft.com/office/drawing/2014/main" id="{5DBE54D5-57AB-4A74-80F0-634D70EEB056}"/>
              </a:ext>
            </a:extLst>
          </p:cNvPr>
          <p:cNvSpPr txBox="1"/>
          <p:nvPr/>
        </p:nvSpPr>
        <p:spPr>
          <a:xfrm>
            <a:off x="7924800" y="4623986"/>
            <a:ext cx="669479" cy="338554"/>
          </a:xfrm>
          <a:prstGeom prst="rect">
            <a:avLst/>
          </a:prstGeom>
          <a:noFill/>
        </p:spPr>
        <p:txBody>
          <a:bodyPr wrap="none" rtlCol="0">
            <a:spAutoFit/>
          </a:bodyPr>
          <a:lstStyle/>
          <a:p>
            <a:pPr algn="ctr"/>
            <a:r>
              <a:rPr lang="en-US" sz="1600" dirty="0">
                <a:solidFill>
                  <a:srgbClr val="13547A"/>
                </a:solidFill>
              </a:rPr>
              <a:t>Buyer</a:t>
            </a:r>
          </a:p>
        </p:txBody>
      </p:sp>
    </p:spTree>
    <p:extLst>
      <p:ext uri="{BB962C8B-B14F-4D97-AF65-F5344CB8AC3E}">
        <p14:creationId xmlns:p14="http://schemas.microsoft.com/office/powerpoint/2010/main" val="404793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F156F17-F00C-43A6-94DE-311374E73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627343"/>
          </a:xfrm>
          <a:prstGeom prst="rect">
            <a:avLst/>
          </a:prstGeom>
        </p:spPr>
      </p:pic>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7</a:t>
            </a:fld>
            <a:endParaRPr dirty="0"/>
          </a:p>
        </p:txBody>
      </p:sp>
      <p:sp>
        <p:nvSpPr>
          <p:cNvPr id="6" name="TextBox 5">
            <a:extLst>
              <a:ext uri="{FF2B5EF4-FFF2-40B4-BE49-F238E27FC236}">
                <a16:creationId xmlns:a16="http://schemas.microsoft.com/office/drawing/2014/main" id="{643EDB78-7432-4459-A3B5-0F14C553BE63}"/>
              </a:ext>
            </a:extLst>
          </p:cNvPr>
          <p:cNvSpPr txBox="1"/>
          <p:nvPr/>
        </p:nvSpPr>
        <p:spPr>
          <a:xfrm>
            <a:off x="304027" y="129005"/>
            <a:ext cx="1021433" cy="369332"/>
          </a:xfrm>
          <a:prstGeom prst="rect">
            <a:avLst/>
          </a:prstGeom>
          <a:noFill/>
        </p:spPr>
        <p:txBody>
          <a:bodyPr wrap="none" rtlCol="0">
            <a:spAutoFit/>
          </a:bodyPr>
          <a:lstStyle/>
          <a:p>
            <a:r>
              <a:rPr lang="en-US" b="1" dirty="0">
                <a:solidFill>
                  <a:schemeClr val="bg1"/>
                </a:solidFill>
                <a:latin typeface="Montserrat" pitchFamily="2" charset="0"/>
              </a:rPr>
              <a:t>GOALS</a:t>
            </a:r>
          </a:p>
        </p:txBody>
      </p:sp>
      <p:pic>
        <p:nvPicPr>
          <p:cNvPr id="16" name="Graphic 15">
            <a:extLst>
              <a:ext uri="{FF2B5EF4-FFF2-40B4-BE49-F238E27FC236}">
                <a16:creationId xmlns:a16="http://schemas.microsoft.com/office/drawing/2014/main" id="{B0507853-5CB2-4274-9AD6-FC265D9DDE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057961"/>
            <a:ext cx="9144000" cy="85725"/>
          </a:xfrm>
          <a:prstGeom prst="rect">
            <a:avLst/>
          </a:prstGeom>
        </p:spPr>
      </p:pic>
      <p:grpSp>
        <p:nvGrpSpPr>
          <p:cNvPr id="38" name="Group 37">
            <a:extLst>
              <a:ext uri="{FF2B5EF4-FFF2-40B4-BE49-F238E27FC236}">
                <a16:creationId xmlns:a16="http://schemas.microsoft.com/office/drawing/2014/main" id="{01C1B318-35EA-4B20-ADDD-00E02218828C}"/>
              </a:ext>
            </a:extLst>
          </p:cNvPr>
          <p:cNvGrpSpPr/>
          <p:nvPr/>
        </p:nvGrpSpPr>
        <p:grpSpPr>
          <a:xfrm>
            <a:off x="918743" y="1887602"/>
            <a:ext cx="4491457" cy="1827148"/>
            <a:chOff x="918743" y="1583913"/>
            <a:chExt cx="4491457" cy="1827148"/>
          </a:xfrm>
        </p:grpSpPr>
        <p:grpSp>
          <p:nvGrpSpPr>
            <p:cNvPr id="33" name="Group 32">
              <a:extLst>
                <a:ext uri="{FF2B5EF4-FFF2-40B4-BE49-F238E27FC236}">
                  <a16:creationId xmlns:a16="http://schemas.microsoft.com/office/drawing/2014/main" id="{5CC19B25-C5FA-4239-A6B3-57A3B6E3EC13}"/>
                </a:ext>
              </a:extLst>
            </p:cNvPr>
            <p:cNvGrpSpPr/>
            <p:nvPr/>
          </p:nvGrpSpPr>
          <p:grpSpPr>
            <a:xfrm>
              <a:off x="918743" y="1583913"/>
              <a:ext cx="4415257" cy="436938"/>
              <a:chOff x="918743" y="1583913"/>
              <a:chExt cx="4415257" cy="436938"/>
            </a:xfrm>
          </p:grpSpPr>
          <p:sp>
            <p:nvSpPr>
              <p:cNvPr id="20" name="TextBox 19">
                <a:extLst>
                  <a:ext uri="{FF2B5EF4-FFF2-40B4-BE49-F238E27FC236}">
                    <a16:creationId xmlns:a16="http://schemas.microsoft.com/office/drawing/2014/main" id="{CD4B9903-CB96-4537-AAD1-14C8F93A0340}"/>
                  </a:ext>
                </a:extLst>
              </p:cNvPr>
              <p:cNvSpPr txBox="1"/>
              <p:nvPr/>
            </p:nvSpPr>
            <p:spPr>
              <a:xfrm>
                <a:off x="1447800" y="1617716"/>
                <a:ext cx="3886200" cy="369332"/>
              </a:xfrm>
              <a:prstGeom prst="rect">
                <a:avLst/>
              </a:prstGeom>
              <a:noFill/>
            </p:spPr>
            <p:txBody>
              <a:bodyPr wrap="square" rtlCol="0">
                <a:spAutoFit/>
              </a:bodyPr>
              <a:lstStyle/>
              <a:p>
                <a:r>
                  <a:rPr lang="en-US" dirty="0">
                    <a:solidFill>
                      <a:srgbClr val="13547A"/>
                    </a:solidFill>
                    <a:latin typeface="Montserrat" pitchFamily="2" charset="0"/>
                  </a:rPr>
                  <a:t>Offer all products category</a:t>
                </a:r>
              </a:p>
            </p:txBody>
          </p:sp>
          <p:grpSp>
            <p:nvGrpSpPr>
              <p:cNvPr id="22" name="Group 21">
                <a:extLst>
                  <a:ext uri="{FF2B5EF4-FFF2-40B4-BE49-F238E27FC236}">
                    <a16:creationId xmlns:a16="http://schemas.microsoft.com/office/drawing/2014/main" id="{5AAFD1C4-B360-4506-ADDA-816D13A74476}"/>
                  </a:ext>
                </a:extLst>
              </p:cNvPr>
              <p:cNvGrpSpPr/>
              <p:nvPr/>
            </p:nvGrpSpPr>
            <p:grpSpPr>
              <a:xfrm>
                <a:off x="918743" y="1583913"/>
                <a:ext cx="414337" cy="436938"/>
                <a:chOff x="918743" y="1583913"/>
                <a:chExt cx="414337" cy="436938"/>
              </a:xfrm>
            </p:grpSpPr>
            <p:pic>
              <p:nvPicPr>
                <p:cNvPr id="19" name="Graphic 18">
                  <a:extLst>
                    <a:ext uri="{FF2B5EF4-FFF2-40B4-BE49-F238E27FC236}">
                      <a16:creationId xmlns:a16="http://schemas.microsoft.com/office/drawing/2014/main" id="{B788B7D6-854D-4D59-89AB-5EE92AAE4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8743" y="1583913"/>
                  <a:ext cx="414337" cy="436938"/>
                </a:xfrm>
                <a:prstGeom prst="rect">
                  <a:avLst/>
                </a:prstGeom>
              </p:spPr>
            </p:pic>
            <p:sp>
              <p:nvSpPr>
                <p:cNvPr id="21" name="TextBox 20">
                  <a:extLst>
                    <a:ext uri="{FF2B5EF4-FFF2-40B4-BE49-F238E27FC236}">
                      <a16:creationId xmlns:a16="http://schemas.microsoft.com/office/drawing/2014/main" id="{E7B7BC0F-8F58-4D9E-BBA1-B3C0095A9B11}"/>
                    </a:ext>
                  </a:extLst>
                </p:cNvPr>
                <p:cNvSpPr txBox="1"/>
                <p:nvPr/>
              </p:nvSpPr>
              <p:spPr>
                <a:xfrm>
                  <a:off x="991900" y="1617716"/>
                  <a:ext cx="268022" cy="369332"/>
                </a:xfrm>
                <a:prstGeom prst="rect">
                  <a:avLst/>
                </a:prstGeom>
                <a:noFill/>
              </p:spPr>
              <p:txBody>
                <a:bodyPr wrap="none" rtlCol="0">
                  <a:spAutoFit/>
                </a:bodyPr>
                <a:lstStyle/>
                <a:p>
                  <a:r>
                    <a:rPr lang="fr-FR" dirty="0">
                      <a:solidFill>
                        <a:schemeClr val="bg1"/>
                      </a:solidFill>
                      <a:latin typeface="Montserrat" pitchFamily="2" charset="0"/>
                    </a:rPr>
                    <a:t>1</a:t>
                  </a:r>
                  <a:endParaRPr lang="en-US" dirty="0">
                    <a:solidFill>
                      <a:schemeClr val="bg1"/>
                    </a:solidFill>
                    <a:latin typeface="Montserrat" pitchFamily="2" charset="0"/>
                  </a:endParaRPr>
                </a:p>
              </p:txBody>
            </p:sp>
          </p:grpSp>
        </p:grpSp>
        <p:grpSp>
          <p:nvGrpSpPr>
            <p:cNvPr id="36" name="Group 35">
              <a:extLst>
                <a:ext uri="{FF2B5EF4-FFF2-40B4-BE49-F238E27FC236}">
                  <a16:creationId xmlns:a16="http://schemas.microsoft.com/office/drawing/2014/main" id="{0A3A78B3-C026-406A-8A61-877B337C5909}"/>
                </a:ext>
              </a:extLst>
            </p:cNvPr>
            <p:cNvGrpSpPr/>
            <p:nvPr/>
          </p:nvGrpSpPr>
          <p:grpSpPr>
            <a:xfrm>
              <a:off x="918743" y="2174321"/>
              <a:ext cx="4415257" cy="646331"/>
              <a:chOff x="918743" y="2190750"/>
              <a:chExt cx="4415257" cy="646331"/>
            </a:xfrm>
          </p:grpSpPr>
          <p:sp>
            <p:nvSpPr>
              <p:cNvPr id="23" name="TextBox 22">
                <a:extLst>
                  <a:ext uri="{FF2B5EF4-FFF2-40B4-BE49-F238E27FC236}">
                    <a16:creationId xmlns:a16="http://schemas.microsoft.com/office/drawing/2014/main" id="{9322BF74-746E-4E30-845B-FE466602138E}"/>
                  </a:ext>
                </a:extLst>
              </p:cNvPr>
              <p:cNvSpPr txBox="1"/>
              <p:nvPr/>
            </p:nvSpPr>
            <p:spPr>
              <a:xfrm>
                <a:off x="1447800" y="2190750"/>
                <a:ext cx="3886200" cy="646331"/>
              </a:xfrm>
              <a:prstGeom prst="rect">
                <a:avLst/>
              </a:prstGeom>
              <a:noFill/>
            </p:spPr>
            <p:txBody>
              <a:bodyPr wrap="square" rtlCol="0">
                <a:spAutoFit/>
              </a:bodyPr>
              <a:lstStyle/>
              <a:p>
                <a:r>
                  <a:rPr lang="en-US" dirty="0">
                    <a:solidFill>
                      <a:srgbClr val="13547A"/>
                    </a:solidFill>
                    <a:latin typeface="Montserrat" pitchFamily="2" charset="0"/>
                  </a:rPr>
                  <a:t>Provide an accurate description of the products</a:t>
                </a:r>
              </a:p>
            </p:txBody>
          </p:sp>
          <p:grpSp>
            <p:nvGrpSpPr>
              <p:cNvPr id="35" name="Group 34">
                <a:extLst>
                  <a:ext uri="{FF2B5EF4-FFF2-40B4-BE49-F238E27FC236}">
                    <a16:creationId xmlns:a16="http://schemas.microsoft.com/office/drawing/2014/main" id="{7459846A-8AEB-47EF-98AD-7482B78893F8}"/>
                  </a:ext>
                </a:extLst>
              </p:cNvPr>
              <p:cNvGrpSpPr/>
              <p:nvPr/>
            </p:nvGrpSpPr>
            <p:grpSpPr>
              <a:xfrm>
                <a:off x="918743" y="2279018"/>
                <a:ext cx="414337" cy="436938"/>
                <a:chOff x="918743" y="2279018"/>
                <a:chExt cx="414337" cy="436938"/>
              </a:xfrm>
            </p:grpSpPr>
            <p:pic>
              <p:nvPicPr>
                <p:cNvPr id="25" name="Graphic 24">
                  <a:extLst>
                    <a:ext uri="{FF2B5EF4-FFF2-40B4-BE49-F238E27FC236}">
                      <a16:creationId xmlns:a16="http://schemas.microsoft.com/office/drawing/2014/main" id="{D507188F-0C46-41A6-B186-5D2442494A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8743" y="2279018"/>
                  <a:ext cx="414337" cy="436938"/>
                </a:xfrm>
                <a:prstGeom prst="rect">
                  <a:avLst/>
                </a:prstGeom>
              </p:spPr>
            </p:pic>
            <p:sp>
              <p:nvSpPr>
                <p:cNvPr id="26" name="TextBox 25">
                  <a:extLst>
                    <a:ext uri="{FF2B5EF4-FFF2-40B4-BE49-F238E27FC236}">
                      <a16:creationId xmlns:a16="http://schemas.microsoft.com/office/drawing/2014/main" id="{3EE42ED1-906C-4C1F-B872-1F1570037B50}"/>
                    </a:ext>
                  </a:extLst>
                </p:cNvPr>
                <p:cNvSpPr txBox="1"/>
                <p:nvPr/>
              </p:nvSpPr>
              <p:spPr>
                <a:xfrm>
                  <a:off x="967855" y="2312821"/>
                  <a:ext cx="316112" cy="369332"/>
                </a:xfrm>
                <a:prstGeom prst="rect">
                  <a:avLst/>
                </a:prstGeom>
                <a:noFill/>
              </p:spPr>
              <p:txBody>
                <a:bodyPr wrap="none" rtlCol="0">
                  <a:spAutoFit/>
                </a:bodyPr>
                <a:lstStyle/>
                <a:p>
                  <a:r>
                    <a:rPr lang="fr-FR" dirty="0">
                      <a:solidFill>
                        <a:schemeClr val="bg1"/>
                      </a:solidFill>
                      <a:latin typeface="Montserrat" pitchFamily="2" charset="0"/>
                    </a:rPr>
                    <a:t>2</a:t>
                  </a:r>
                  <a:endParaRPr lang="en-US" dirty="0">
                    <a:solidFill>
                      <a:schemeClr val="bg1"/>
                    </a:solidFill>
                    <a:latin typeface="Montserrat" pitchFamily="2" charset="0"/>
                  </a:endParaRPr>
                </a:p>
              </p:txBody>
            </p:sp>
          </p:grpSp>
        </p:grpSp>
        <p:grpSp>
          <p:nvGrpSpPr>
            <p:cNvPr id="37" name="Group 36">
              <a:extLst>
                <a:ext uri="{FF2B5EF4-FFF2-40B4-BE49-F238E27FC236}">
                  <a16:creationId xmlns:a16="http://schemas.microsoft.com/office/drawing/2014/main" id="{7AF95B66-5C27-4D3C-A241-0BD96290C3BD}"/>
                </a:ext>
              </a:extLst>
            </p:cNvPr>
            <p:cNvGrpSpPr/>
            <p:nvPr/>
          </p:nvGrpSpPr>
          <p:grpSpPr>
            <a:xfrm>
              <a:off x="918743" y="2974123"/>
              <a:ext cx="4491457" cy="436938"/>
              <a:chOff x="918743" y="2974123"/>
              <a:chExt cx="4491457" cy="436938"/>
            </a:xfrm>
          </p:grpSpPr>
          <p:sp>
            <p:nvSpPr>
              <p:cNvPr id="27" name="TextBox 26">
                <a:extLst>
                  <a:ext uri="{FF2B5EF4-FFF2-40B4-BE49-F238E27FC236}">
                    <a16:creationId xmlns:a16="http://schemas.microsoft.com/office/drawing/2014/main" id="{39292CA6-CAA7-4C3F-9A91-E1B458CF50C6}"/>
                  </a:ext>
                </a:extLst>
              </p:cNvPr>
              <p:cNvSpPr txBox="1"/>
              <p:nvPr/>
            </p:nvSpPr>
            <p:spPr>
              <a:xfrm>
                <a:off x="1447800" y="3007926"/>
                <a:ext cx="3962400" cy="369332"/>
              </a:xfrm>
              <a:prstGeom prst="rect">
                <a:avLst/>
              </a:prstGeom>
              <a:noFill/>
            </p:spPr>
            <p:txBody>
              <a:bodyPr wrap="square" rtlCol="0">
                <a:spAutoFit/>
              </a:bodyPr>
              <a:lstStyle/>
              <a:p>
                <a:r>
                  <a:rPr lang="en-US" dirty="0">
                    <a:solidFill>
                      <a:srgbClr val="13547A"/>
                    </a:solidFill>
                    <a:latin typeface="Montserrat" pitchFamily="2" charset="0"/>
                  </a:rPr>
                  <a:t>Practical buy and sell application</a:t>
                </a:r>
              </a:p>
            </p:txBody>
          </p:sp>
          <p:grpSp>
            <p:nvGrpSpPr>
              <p:cNvPr id="34" name="Group 33">
                <a:extLst>
                  <a:ext uri="{FF2B5EF4-FFF2-40B4-BE49-F238E27FC236}">
                    <a16:creationId xmlns:a16="http://schemas.microsoft.com/office/drawing/2014/main" id="{D3CE2B80-E1C2-49B2-9B54-C77520E28764}"/>
                  </a:ext>
                </a:extLst>
              </p:cNvPr>
              <p:cNvGrpSpPr/>
              <p:nvPr/>
            </p:nvGrpSpPr>
            <p:grpSpPr>
              <a:xfrm>
                <a:off x="918743" y="2974123"/>
                <a:ext cx="414337" cy="436938"/>
                <a:chOff x="918743" y="2974123"/>
                <a:chExt cx="414337" cy="436938"/>
              </a:xfrm>
            </p:grpSpPr>
            <p:pic>
              <p:nvPicPr>
                <p:cNvPr id="29" name="Graphic 28">
                  <a:extLst>
                    <a:ext uri="{FF2B5EF4-FFF2-40B4-BE49-F238E27FC236}">
                      <a16:creationId xmlns:a16="http://schemas.microsoft.com/office/drawing/2014/main" id="{5D761D4B-06B5-4FA7-8051-ACF17D60FD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8743" y="2974123"/>
                  <a:ext cx="414337" cy="436938"/>
                </a:xfrm>
                <a:prstGeom prst="rect">
                  <a:avLst/>
                </a:prstGeom>
              </p:spPr>
            </p:pic>
            <p:sp>
              <p:nvSpPr>
                <p:cNvPr id="30" name="TextBox 29">
                  <a:extLst>
                    <a:ext uri="{FF2B5EF4-FFF2-40B4-BE49-F238E27FC236}">
                      <a16:creationId xmlns:a16="http://schemas.microsoft.com/office/drawing/2014/main" id="{0FE5D84E-1BF6-4D66-AE20-02DDD21C72D8}"/>
                    </a:ext>
                  </a:extLst>
                </p:cNvPr>
                <p:cNvSpPr txBox="1"/>
                <p:nvPr/>
              </p:nvSpPr>
              <p:spPr>
                <a:xfrm>
                  <a:off x="968656" y="3007926"/>
                  <a:ext cx="314510" cy="369332"/>
                </a:xfrm>
                <a:prstGeom prst="rect">
                  <a:avLst/>
                </a:prstGeom>
                <a:noFill/>
              </p:spPr>
              <p:txBody>
                <a:bodyPr wrap="none" rtlCol="0">
                  <a:spAutoFit/>
                </a:bodyPr>
                <a:lstStyle/>
                <a:p>
                  <a:r>
                    <a:rPr lang="fr-FR" dirty="0">
                      <a:solidFill>
                        <a:schemeClr val="bg1"/>
                      </a:solidFill>
                      <a:latin typeface="Montserrat" pitchFamily="2" charset="0"/>
                    </a:rPr>
                    <a:t>3</a:t>
                  </a:r>
                  <a:endParaRPr lang="en-US" dirty="0">
                    <a:solidFill>
                      <a:schemeClr val="bg1"/>
                    </a:solidFill>
                    <a:latin typeface="Montserrat" pitchFamily="2" charset="0"/>
                  </a:endParaRPr>
                </a:p>
              </p:txBody>
            </p:sp>
          </p:grpSp>
        </p:grpSp>
      </p:grpSp>
      <p:pic>
        <p:nvPicPr>
          <p:cNvPr id="40" name="Graphic 39">
            <a:extLst>
              <a:ext uri="{FF2B5EF4-FFF2-40B4-BE49-F238E27FC236}">
                <a16:creationId xmlns:a16="http://schemas.microsoft.com/office/drawing/2014/main" id="{99621AE7-F312-4544-A7DC-51FDC5C7D0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2200" y="1869531"/>
            <a:ext cx="552450" cy="1495425"/>
          </a:xfrm>
          <a:prstGeom prst="rect">
            <a:avLst/>
          </a:prstGeom>
        </p:spPr>
      </p:pic>
      <p:pic>
        <p:nvPicPr>
          <p:cNvPr id="44" name="Graphic 43">
            <a:extLst>
              <a:ext uri="{FF2B5EF4-FFF2-40B4-BE49-F238E27FC236}">
                <a16:creationId xmlns:a16="http://schemas.microsoft.com/office/drawing/2014/main" id="{6D15C9E3-BA8D-4022-B13E-7DB64E749B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26717" y="1852385"/>
            <a:ext cx="660083" cy="1529715"/>
          </a:xfrm>
          <a:prstGeom prst="rect">
            <a:avLst/>
          </a:prstGeom>
        </p:spPr>
      </p:pic>
      <p:sp>
        <p:nvSpPr>
          <p:cNvPr id="47" name="TextBox 46">
            <a:extLst>
              <a:ext uri="{FF2B5EF4-FFF2-40B4-BE49-F238E27FC236}">
                <a16:creationId xmlns:a16="http://schemas.microsoft.com/office/drawing/2014/main" id="{786F84F3-012A-4159-BEA1-EC18ABD2613F}"/>
              </a:ext>
            </a:extLst>
          </p:cNvPr>
          <p:cNvSpPr txBox="1"/>
          <p:nvPr/>
        </p:nvSpPr>
        <p:spPr>
          <a:xfrm>
            <a:off x="6096000" y="3380831"/>
            <a:ext cx="649538" cy="338554"/>
          </a:xfrm>
          <a:prstGeom prst="rect">
            <a:avLst/>
          </a:prstGeom>
          <a:noFill/>
        </p:spPr>
        <p:txBody>
          <a:bodyPr wrap="none" rtlCol="0">
            <a:spAutoFit/>
          </a:bodyPr>
          <a:lstStyle/>
          <a:p>
            <a:pPr algn="ctr"/>
            <a:r>
              <a:rPr lang="en-US" sz="1600" dirty="0">
                <a:solidFill>
                  <a:srgbClr val="13547A"/>
                </a:solidFill>
              </a:rPr>
              <a:t>Seller</a:t>
            </a:r>
          </a:p>
        </p:txBody>
      </p:sp>
      <p:sp>
        <p:nvSpPr>
          <p:cNvPr id="48" name="TextBox 47">
            <a:extLst>
              <a:ext uri="{FF2B5EF4-FFF2-40B4-BE49-F238E27FC236}">
                <a16:creationId xmlns:a16="http://schemas.microsoft.com/office/drawing/2014/main" id="{F6FD5C12-6052-4C0C-B139-338B9FAA4DBD}"/>
              </a:ext>
            </a:extLst>
          </p:cNvPr>
          <p:cNvSpPr txBox="1"/>
          <p:nvPr/>
        </p:nvSpPr>
        <p:spPr>
          <a:xfrm>
            <a:off x="8017321" y="3380831"/>
            <a:ext cx="669479" cy="338554"/>
          </a:xfrm>
          <a:prstGeom prst="rect">
            <a:avLst/>
          </a:prstGeom>
          <a:noFill/>
        </p:spPr>
        <p:txBody>
          <a:bodyPr wrap="none" rtlCol="0">
            <a:spAutoFit/>
          </a:bodyPr>
          <a:lstStyle/>
          <a:p>
            <a:pPr algn="ctr"/>
            <a:r>
              <a:rPr lang="en-US" sz="1600" dirty="0">
                <a:solidFill>
                  <a:srgbClr val="13547A"/>
                </a:solidFill>
              </a:rPr>
              <a:t>Buyer</a:t>
            </a:r>
          </a:p>
        </p:txBody>
      </p:sp>
      <p:pic>
        <p:nvPicPr>
          <p:cNvPr id="49" name="Graphic 48">
            <a:extLst>
              <a:ext uri="{FF2B5EF4-FFF2-40B4-BE49-F238E27FC236}">
                <a16:creationId xmlns:a16="http://schemas.microsoft.com/office/drawing/2014/main" id="{45770558-B96F-4836-9233-9528B8F12A8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1127433">
            <a:off x="6785087" y="1996687"/>
            <a:ext cx="1283850" cy="367649"/>
          </a:xfrm>
          <a:prstGeom prst="rect">
            <a:avLst/>
          </a:prstGeom>
        </p:spPr>
      </p:pic>
    </p:spTree>
    <p:extLst>
      <p:ext uri="{BB962C8B-B14F-4D97-AF65-F5344CB8AC3E}">
        <p14:creationId xmlns:p14="http://schemas.microsoft.com/office/powerpoint/2010/main" val="101056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8</a:t>
            </a:fld>
            <a:endParaRPr dirty="0"/>
          </a:p>
        </p:txBody>
      </p:sp>
      <p:pic>
        <p:nvPicPr>
          <p:cNvPr id="3" name="Picture 2" descr="A picture containing graphical user interface&#10;&#10;Description automatically generated">
            <a:extLst>
              <a:ext uri="{FF2B5EF4-FFF2-40B4-BE49-F238E27FC236}">
                <a16:creationId xmlns:a16="http://schemas.microsoft.com/office/drawing/2014/main" id="{EE445E9F-5E63-4E8A-A099-2426894131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 y="0"/>
            <a:ext cx="9142223"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62FD24D-62BA-4326-AD38-128A49313A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047"/>
            <a:ext cx="9144000" cy="627343"/>
          </a:xfrm>
          <a:prstGeom prst="rect">
            <a:avLst/>
          </a:prstGeom>
        </p:spPr>
      </p:pic>
      <p:sp>
        <p:nvSpPr>
          <p:cNvPr id="2" name="object 2"/>
          <p:cNvSpPr txBox="1"/>
          <p:nvPr/>
        </p:nvSpPr>
        <p:spPr>
          <a:xfrm>
            <a:off x="4168140" y="158418"/>
            <a:ext cx="807720" cy="320601"/>
          </a:xfrm>
          <a:prstGeom prst="rect">
            <a:avLst/>
          </a:prstGeom>
        </p:spPr>
        <p:txBody>
          <a:bodyPr vert="horz" wrap="square" lIns="0" tIns="12700" rIns="0" bIns="0" rtlCol="0">
            <a:spAutoFit/>
          </a:bodyPr>
          <a:lstStyle/>
          <a:p>
            <a:pPr marL="12700">
              <a:lnSpc>
                <a:spcPct val="100000"/>
              </a:lnSpc>
              <a:spcBef>
                <a:spcPts val="100"/>
              </a:spcBef>
            </a:pPr>
            <a:r>
              <a:rPr lang="fr-FR" sz="2000" spc="-95" dirty="0">
                <a:solidFill>
                  <a:schemeClr val="bg1"/>
                </a:solidFill>
                <a:latin typeface="Arial"/>
                <a:cs typeface="Arial"/>
              </a:rPr>
              <a:t>Affare</a:t>
            </a:r>
            <a:endParaRPr sz="2000" dirty="0">
              <a:solidFill>
                <a:schemeClr val="bg1"/>
              </a:solidFill>
              <a:latin typeface="Arial"/>
              <a:cs typeface="Arial"/>
            </a:endParaRPr>
          </a:p>
        </p:txBody>
      </p:sp>
      <p:sp>
        <p:nvSpPr>
          <p:cNvPr id="9" name="object 9"/>
          <p:cNvSpPr txBox="1"/>
          <p:nvPr/>
        </p:nvSpPr>
        <p:spPr>
          <a:xfrm>
            <a:off x="5750618" y="785097"/>
            <a:ext cx="2997200" cy="2092881"/>
          </a:xfrm>
          <a:prstGeom prst="rect">
            <a:avLst/>
          </a:prstGeom>
        </p:spPr>
        <p:txBody>
          <a:bodyPr vert="horz" wrap="square" lIns="0" tIns="12700" rIns="0" bIns="0" rtlCol="0">
            <a:spAutoFit/>
          </a:bodyPr>
          <a:lstStyle/>
          <a:p>
            <a:pPr marL="12700">
              <a:lnSpc>
                <a:spcPct val="100000"/>
              </a:lnSpc>
              <a:spcBef>
                <a:spcPts val="100"/>
              </a:spcBef>
            </a:pPr>
            <a:r>
              <a:rPr lang="en-US" sz="1900" spc="-5" dirty="0" err="1">
                <a:solidFill>
                  <a:srgbClr val="6E6E6E"/>
                </a:solidFill>
                <a:latin typeface="Arial"/>
                <a:cs typeface="Arial"/>
              </a:rPr>
              <a:t>Affare</a:t>
            </a:r>
            <a:endParaRPr lang="en-US" sz="1900" spc="-5" dirty="0">
              <a:solidFill>
                <a:srgbClr val="6E6E6E"/>
              </a:solidFill>
              <a:latin typeface="Arial"/>
              <a:cs typeface="Arial"/>
            </a:endParaRPr>
          </a:p>
          <a:p>
            <a:pPr marL="12700">
              <a:lnSpc>
                <a:spcPct val="100000"/>
              </a:lnSpc>
              <a:spcBef>
                <a:spcPts val="100"/>
              </a:spcBef>
            </a:pPr>
            <a:r>
              <a:rPr lang="en-US" sz="1600" dirty="0">
                <a:solidFill>
                  <a:srgbClr val="13547A"/>
                </a:solidFill>
              </a:rPr>
              <a:t>-Classified ads website </a:t>
            </a:r>
          </a:p>
          <a:p>
            <a:pPr marL="12700">
              <a:lnSpc>
                <a:spcPct val="100000"/>
              </a:lnSpc>
              <a:spcBef>
                <a:spcPts val="100"/>
              </a:spcBef>
            </a:pPr>
            <a:endParaRPr lang="en-US" sz="1600" dirty="0">
              <a:solidFill>
                <a:srgbClr val="13547A"/>
              </a:solidFill>
            </a:endParaRPr>
          </a:p>
          <a:p>
            <a:pPr marL="12700">
              <a:lnSpc>
                <a:spcPct val="100000"/>
              </a:lnSpc>
              <a:spcBef>
                <a:spcPts val="100"/>
              </a:spcBef>
            </a:pPr>
            <a:r>
              <a:rPr lang="en-US" sz="1600" dirty="0">
                <a:solidFill>
                  <a:srgbClr val="13547A"/>
                </a:solidFill>
              </a:rPr>
              <a:t>-Search for offers or requests in  many categories</a:t>
            </a:r>
          </a:p>
          <a:p>
            <a:pPr marL="12700">
              <a:lnSpc>
                <a:spcPct val="100000"/>
              </a:lnSpc>
              <a:spcBef>
                <a:spcPts val="100"/>
              </a:spcBef>
            </a:pPr>
            <a:endParaRPr lang="en-US" sz="1600" dirty="0">
              <a:solidFill>
                <a:srgbClr val="13547A"/>
              </a:solidFill>
            </a:endParaRPr>
          </a:p>
          <a:p>
            <a:pPr marL="12700">
              <a:lnSpc>
                <a:spcPct val="100000"/>
              </a:lnSpc>
              <a:spcBef>
                <a:spcPts val="100"/>
              </a:spcBef>
            </a:pPr>
            <a:r>
              <a:rPr lang="en-US" sz="1600" dirty="0">
                <a:solidFill>
                  <a:srgbClr val="13547A"/>
                </a:solidFill>
              </a:rPr>
              <a:t>-Ability to communicate between their users</a:t>
            </a:r>
            <a:endParaRPr lang="en-US" sz="1600" dirty="0">
              <a:solidFill>
                <a:srgbClr val="13547A"/>
              </a:solidFill>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535"/>
              </a:lnSpc>
            </a:pPr>
            <a:fld id="{81D60167-4931-47E6-BA6A-407CBD079E47}" type="slidenum">
              <a:rPr dirty="0"/>
              <a:t>9</a:t>
            </a:fld>
            <a:endParaRPr dirty="0"/>
          </a:p>
        </p:txBody>
      </p:sp>
      <p:pic>
        <p:nvPicPr>
          <p:cNvPr id="13" name="Picture 12">
            <a:extLst>
              <a:ext uri="{FF2B5EF4-FFF2-40B4-BE49-F238E27FC236}">
                <a16:creationId xmlns:a16="http://schemas.microsoft.com/office/drawing/2014/main" id="{3E18A74A-1477-45D6-AE81-568B13A0B9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693508"/>
            <a:ext cx="5257800" cy="4240442"/>
          </a:xfrm>
          <a:prstGeom prst="rect">
            <a:avLst/>
          </a:prstGeom>
        </p:spPr>
      </p:pic>
      <p:sp>
        <p:nvSpPr>
          <p:cNvPr id="21" name="TextBox 20">
            <a:extLst>
              <a:ext uri="{FF2B5EF4-FFF2-40B4-BE49-F238E27FC236}">
                <a16:creationId xmlns:a16="http://schemas.microsoft.com/office/drawing/2014/main" id="{9512E37C-BAEE-47FE-BAF6-58D648033A15}"/>
              </a:ext>
            </a:extLst>
          </p:cNvPr>
          <p:cNvSpPr txBox="1"/>
          <p:nvPr/>
        </p:nvSpPr>
        <p:spPr>
          <a:xfrm>
            <a:off x="304027" y="129005"/>
            <a:ext cx="2332690" cy="369332"/>
          </a:xfrm>
          <a:prstGeom prst="rect">
            <a:avLst/>
          </a:prstGeom>
          <a:noFill/>
        </p:spPr>
        <p:txBody>
          <a:bodyPr wrap="none" rtlCol="0">
            <a:spAutoFit/>
          </a:bodyPr>
          <a:lstStyle/>
          <a:p>
            <a:r>
              <a:rPr lang="en-US" b="1" dirty="0">
                <a:solidFill>
                  <a:schemeClr val="bg1"/>
                </a:solidFill>
                <a:latin typeface="Montserrat" pitchFamily="2" charset="0"/>
              </a:rPr>
              <a:t>RELATED WORKS</a:t>
            </a:r>
          </a:p>
        </p:txBody>
      </p:sp>
      <p:pic>
        <p:nvPicPr>
          <p:cNvPr id="3" name="Graphic 2">
            <a:extLst>
              <a:ext uri="{FF2B5EF4-FFF2-40B4-BE49-F238E27FC236}">
                <a16:creationId xmlns:a16="http://schemas.microsoft.com/office/drawing/2014/main" id="{0BD026EB-164D-475A-A2D1-62F12715A3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057961"/>
            <a:ext cx="9144000" cy="857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7302</TotalTime>
  <Words>1495</Words>
  <Application>Microsoft Office PowerPoint</Application>
  <PresentationFormat>On-screen Show (16:9)</PresentationFormat>
  <Paragraphs>448</Paragraphs>
  <Slides>54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Montserrat</vt:lpstr>
      <vt:lpstr>Roboto</vt:lpstr>
      <vt:lpstr>Segoe UI Historic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Sign-up</vt:lpstr>
      <vt:lpstr>Authentification</vt:lpstr>
      <vt:lpstr>Users Management</vt:lpstr>
      <vt:lpstr>Profile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Place ad</vt:lpstr>
      <vt:lpstr>Report ad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hafedhmanchoul</dc:creator>
  <cp:lastModifiedBy>hafedhmanchoul</cp:lastModifiedBy>
  <cp:revision>11</cp:revision>
  <dcterms:created xsi:type="dcterms:W3CDTF">2022-06-22T14:19:54Z</dcterms:created>
  <dcterms:modified xsi:type="dcterms:W3CDTF">2022-06-29T12:53:25Z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2022-05-19T00:00:00Z</vt:filetime>
  </property>
  <property fmtid="{D5CDD505-2E9C-101B-9397-08002B2CF9AE}" pid="3" name="Creator">
    <vt:lpwstr>PDFium</vt:lpwstr>
  </property>
  <property fmtid="{D5CDD505-2E9C-101B-9397-08002B2CF9AE}" pid="4" name="LastSaved">
    <vt:filetime>2022-06-22T00:00:00Z</vt:filetime>
  </property>
</Properties>
</file>